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2" r:id="rId1"/>
    <p:sldMasterId id="2147483668" r:id="rId2"/>
    <p:sldMasterId id="2147483672" r:id="rId3"/>
    <p:sldMasterId id="2147483706" r:id="rId4"/>
    <p:sldMasterId id="2147483715" r:id="rId5"/>
  </p:sldMasterIdLst>
  <p:notesMasterIdLst>
    <p:notesMasterId r:id="rId13"/>
  </p:notesMasterIdLst>
  <p:handoutMasterIdLst>
    <p:handoutMasterId r:id="rId14"/>
  </p:handoutMasterIdLst>
  <p:sldIdLst>
    <p:sldId id="342" r:id="rId6"/>
    <p:sldId id="364" r:id="rId7"/>
    <p:sldId id="382" r:id="rId8"/>
    <p:sldId id="378" r:id="rId9"/>
    <p:sldId id="386" r:id="rId10"/>
    <p:sldId id="380" r:id="rId11"/>
    <p:sldId id="384" r:id="rId12"/>
  </p:sldIdLst>
  <p:sldSz cx="9144000" cy="6858000" type="letter"/>
  <p:notesSz cx="6950075" cy="9236075"/>
  <p:custDataLst>
    <p:tags r:id="rId15"/>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Roberts" initials="T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198"/>
    <a:srgbClr val="5A80CB"/>
    <a:srgbClr val="527ACA"/>
    <a:srgbClr val="DE2910"/>
    <a:srgbClr val="FFFFFF"/>
    <a:srgbClr val="FFDE00"/>
    <a:srgbClr val="D9D9D9"/>
    <a:srgbClr val="000000"/>
    <a:srgbClr val="996633"/>
    <a:srgbClr val="4C6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2" autoAdjust="0"/>
    <p:restoredTop sz="90612" autoAdjust="0"/>
  </p:normalViewPr>
  <p:slideViewPr>
    <p:cSldViewPr>
      <p:cViewPr varScale="1">
        <p:scale>
          <a:sx n="71" d="100"/>
          <a:sy n="71" d="100"/>
        </p:scale>
        <p:origin x="189"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Johnson" userId="385d974edfc1f07c" providerId="LiveId" clId="{A0A15315-21F3-4B38-B959-A0980F7D4D93}"/>
    <pc:docChg chg="modSld">
      <pc:chgData name="Kelsey Johnson" userId="385d974edfc1f07c" providerId="LiveId" clId="{A0A15315-21F3-4B38-B959-A0980F7D4D93}" dt="2020-08-27T19:30:48.796" v="91" actId="20577"/>
      <pc:docMkLst>
        <pc:docMk/>
      </pc:docMkLst>
      <pc:sldChg chg="modSp mod">
        <pc:chgData name="Kelsey Johnson" userId="385d974edfc1f07c" providerId="LiveId" clId="{A0A15315-21F3-4B38-B959-A0980F7D4D93}" dt="2020-08-27T19:30:48.796" v="91" actId="20577"/>
        <pc:sldMkLst>
          <pc:docMk/>
          <pc:sldMk cId="3704238722" sldId="380"/>
        </pc:sldMkLst>
        <pc:spChg chg="mod">
          <ac:chgData name="Kelsey Johnson" userId="385d974edfc1f07c" providerId="LiveId" clId="{A0A15315-21F3-4B38-B959-A0980F7D4D93}" dt="2020-08-27T19:23:19.933" v="17" actId="1076"/>
          <ac:spMkLst>
            <pc:docMk/>
            <pc:sldMk cId="3704238722" sldId="380"/>
            <ac:spMk id="3" creationId="{06F50D39-1131-4E32-A3C1-7389449E4545}"/>
          </ac:spMkLst>
        </pc:spChg>
        <pc:spChg chg="mod">
          <ac:chgData name="Kelsey Johnson" userId="385d974edfc1f07c" providerId="LiveId" clId="{A0A15315-21F3-4B38-B959-A0980F7D4D93}" dt="2020-08-27T19:30:48.796" v="91" actId="20577"/>
          <ac:spMkLst>
            <pc:docMk/>
            <pc:sldMk cId="3704238722" sldId="380"/>
            <ac:spMk id="4" creationId="{A5A94891-5F4E-491B-8952-E00E0E09D642}"/>
          </ac:spMkLst>
        </pc:spChg>
        <pc:spChg chg="mod">
          <ac:chgData name="Kelsey Johnson" userId="385d974edfc1f07c" providerId="LiveId" clId="{A0A15315-21F3-4B38-B959-A0980F7D4D93}" dt="2020-08-27T19:23:06.563" v="14" actId="1076"/>
          <ac:spMkLst>
            <pc:docMk/>
            <pc:sldMk cId="3704238722" sldId="380"/>
            <ac:spMk id="6" creationId="{21C27BD1-C5A2-4537-901A-5829CF76EEB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Quarterly!$B$1</c:f>
              <c:strCache>
                <c:ptCount val="1"/>
                <c:pt idx="0">
                  <c:v>Orders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Quarterly!$A$2:$A$63</c:f>
              <c:strCache>
                <c:ptCount val="62"/>
                <c:pt idx="0">
                  <c:v>Q1 2005</c:v>
                </c:pt>
                <c:pt idx="1">
                  <c:v>Q2 2005</c:v>
                </c:pt>
                <c:pt idx="2">
                  <c:v>Q3 2005</c:v>
                </c:pt>
                <c:pt idx="3">
                  <c:v>Q4 2005</c:v>
                </c:pt>
                <c:pt idx="4">
                  <c:v>Q1 2006</c:v>
                </c:pt>
                <c:pt idx="5">
                  <c:v>Q2 2006</c:v>
                </c:pt>
                <c:pt idx="6">
                  <c:v>Q3 2006</c:v>
                </c:pt>
                <c:pt idx="7">
                  <c:v>Q4 2006</c:v>
                </c:pt>
                <c:pt idx="8">
                  <c:v>Q1 2007</c:v>
                </c:pt>
                <c:pt idx="9">
                  <c:v>Q2 2007</c:v>
                </c:pt>
                <c:pt idx="10">
                  <c:v>Q3 2007</c:v>
                </c:pt>
                <c:pt idx="11">
                  <c:v>Q4 2007</c:v>
                </c:pt>
                <c:pt idx="12">
                  <c:v>Q1 2008</c:v>
                </c:pt>
                <c:pt idx="13">
                  <c:v>Q2 2008</c:v>
                </c:pt>
                <c:pt idx="14">
                  <c:v>Q3 2008</c:v>
                </c:pt>
                <c:pt idx="15">
                  <c:v>Q4 2008</c:v>
                </c:pt>
                <c:pt idx="16">
                  <c:v>Q1 2009</c:v>
                </c:pt>
                <c:pt idx="17">
                  <c:v>Q2 2009</c:v>
                </c:pt>
                <c:pt idx="18">
                  <c:v>Q3 2009</c:v>
                </c:pt>
                <c:pt idx="19">
                  <c:v>Q4 2009</c:v>
                </c:pt>
                <c:pt idx="20">
                  <c:v>Q1 2010</c:v>
                </c:pt>
                <c:pt idx="21">
                  <c:v>Q2 2010</c:v>
                </c:pt>
                <c:pt idx="22">
                  <c:v>Q3 2010</c:v>
                </c:pt>
                <c:pt idx="23">
                  <c:v>Q4 2010</c:v>
                </c:pt>
                <c:pt idx="24">
                  <c:v>Q1 2011</c:v>
                </c:pt>
                <c:pt idx="25">
                  <c:v>Q2 2011</c:v>
                </c:pt>
                <c:pt idx="26">
                  <c:v>Q3 2011</c:v>
                </c:pt>
                <c:pt idx="27">
                  <c:v>Q4 2011</c:v>
                </c:pt>
                <c:pt idx="28">
                  <c:v>Q1 2012</c:v>
                </c:pt>
                <c:pt idx="29">
                  <c:v>Q2 2012</c:v>
                </c:pt>
                <c:pt idx="30">
                  <c:v>Q3 2012</c:v>
                </c:pt>
                <c:pt idx="31">
                  <c:v>Q4 2012</c:v>
                </c:pt>
                <c:pt idx="32">
                  <c:v>Q1 2013</c:v>
                </c:pt>
                <c:pt idx="33">
                  <c:v>Q2 2013</c:v>
                </c:pt>
                <c:pt idx="34">
                  <c:v>Q3 2013</c:v>
                </c:pt>
                <c:pt idx="35">
                  <c:v>Q4 2013</c:v>
                </c:pt>
                <c:pt idx="36">
                  <c:v>Q1 2014</c:v>
                </c:pt>
                <c:pt idx="37">
                  <c:v>Q2 2014</c:v>
                </c:pt>
                <c:pt idx="38">
                  <c:v>Q3 2014</c:v>
                </c:pt>
                <c:pt idx="39">
                  <c:v>Q4 2014</c:v>
                </c:pt>
                <c:pt idx="40">
                  <c:v>Q1 2015</c:v>
                </c:pt>
                <c:pt idx="41">
                  <c:v>Q2 2015</c:v>
                </c:pt>
                <c:pt idx="42">
                  <c:v>Q3 2015</c:v>
                </c:pt>
                <c:pt idx="43">
                  <c:v>Q4 2015</c:v>
                </c:pt>
                <c:pt idx="44">
                  <c:v>Q1 2016</c:v>
                </c:pt>
                <c:pt idx="45">
                  <c:v>Q2 2016</c:v>
                </c:pt>
                <c:pt idx="46">
                  <c:v>Q3 2016</c:v>
                </c:pt>
                <c:pt idx="47">
                  <c:v>Q4 2016</c:v>
                </c:pt>
                <c:pt idx="48">
                  <c:v>Q1 2017</c:v>
                </c:pt>
                <c:pt idx="49">
                  <c:v>Q2 2017</c:v>
                </c:pt>
                <c:pt idx="50">
                  <c:v>Q3 2017</c:v>
                </c:pt>
                <c:pt idx="51">
                  <c:v>Q4 2017</c:v>
                </c:pt>
                <c:pt idx="52">
                  <c:v>Q1 2018</c:v>
                </c:pt>
                <c:pt idx="53">
                  <c:v>Q2 2018</c:v>
                </c:pt>
                <c:pt idx="54">
                  <c:v>Q3 2018</c:v>
                </c:pt>
                <c:pt idx="55">
                  <c:v>Q4 2018</c:v>
                </c:pt>
                <c:pt idx="56">
                  <c:v>Q1 2019</c:v>
                </c:pt>
                <c:pt idx="57">
                  <c:v>Q2 2019</c:v>
                </c:pt>
                <c:pt idx="58">
                  <c:v>Q3 2019</c:v>
                </c:pt>
                <c:pt idx="59">
                  <c:v>Q4 2019</c:v>
                </c:pt>
                <c:pt idx="60">
                  <c:v>Q1 2020</c:v>
                </c:pt>
                <c:pt idx="61">
                  <c:v>Q2 2020</c:v>
                </c:pt>
              </c:strCache>
            </c:strRef>
          </c:cat>
          <c:val>
            <c:numRef>
              <c:f>Quarterly!$B$2:$B$63</c:f>
              <c:numCache>
                <c:formatCode>General</c:formatCode>
                <c:ptCount val="62"/>
                <c:pt idx="0">
                  <c:v>17563</c:v>
                </c:pt>
                <c:pt idx="1">
                  <c:v>19132</c:v>
                </c:pt>
                <c:pt idx="2">
                  <c:v>17439</c:v>
                </c:pt>
                <c:pt idx="3">
                  <c:v>26569</c:v>
                </c:pt>
                <c:pt idx="4">
                  <c:v>35991</c:v>
                </c:pt>
                <c:pt idx="5">
                  <c:v>18190</c:v>
                </c:pt>
                <c:pt idx="6">
                  <c:v>21466</c:v>
                </c:pt>
                <c:pt idx="7">
                  <c:v>15819</c:v>
                </c:pt>
                <c:pt idx="8">
                  <c:v>11152</c:v>
                </c:pt>
                <c:pt idx="9">
                  <c:v>11595</c:v>
                </c:pt>
                <c:pt idx="10">
                  <c:v>8121</c:v>
                </c:pt>
                <c:pt idx="11">
                  <c:v>23722</c:v>
                </c:pt>
                <c:pt idx="12">
                  <c:v>10484</c:v>
                </c:pt>
                <c:pt idx="13">
                  <c:v>12142</c:v>
                </c:pt>
                <c:pt idx="14">
                  <c:v>7696</c:v>
                </c:pt>
                <c:pt idx="15">
                  <c:v>4259</c:v>
                </c:pt>
                <c:pt idx="16">
                  <c:v>2374</c:v>
                </c:pt>
                <c:pt idx="17">
                  <c:v>2165</c:v>
                </c:pt>
                <c:pt idx="18">
                  <c:v>1890</c:v>
                </c:pt>
                <c:pt idx="19">
                  <c:v>2821</c:v>
                </c:pt>
                <c:pt idx="20">
                  <c:v>5078</c:v>
                </c:pt>
                <c:pt idx="21">
                  <c:v>4886</c:v>
                </c:pt>
                <c:pt idx="22">
                  <c:v>9194</c:v>
                </c:pt>
                <c:pt idx="23">
                  <c:v>10853</c:v>
                </c:pt>
                <c:pt idx="24">
                  <c:v>36903</c:v>
                </c:pt>
                <c:pt idx="25">
                  <c:v>16900</c:v>
                </c:pt>
                <c:pt idx="26">
                  <c:v>20165</c:v>
                </c:pt>
                <c:pt idx="27">
                  <c:v>16434</c:v>
                </c:pt>
                <c:pt idx="28">
                  <c:v>12473</c:v>
                </c:pt>
                <c:pt idx="29">
                  <c:v>16434</c:v>
                </c:pt>
                <c:pt idx="30">
                  <c:v>15151</c:v>
                </c:pt>
                <c:pt idx="31">
                  <c:v>11066</c:v>
                </c:pt>
                <c:pt idx="32">
                  <c:v>23901</c:v>
                </c:pt>
                <c:pt idx="33">
                  <c:v>14850</c:v>
                </c:pt>
                <c:pt idx="34">
                  <c:v>12753</c:v>
                </c:pt>
                <c:pt idx="35">
                  <c:v>14865</c:v>
                </c:pt>
                <c:pt idx="36">
                  <c:v>24050</c:v>
                </c:pt>
                <c:pt idx="37">
                  <c:v>33912</c:v>
                </c:pt>
                <c:pt idx="38">
                  <c:v>42900</c:v>
                </c:pt>
                <c:pt idx="39">
                  <c:v>37431</c:v>
                </c:pt>
                <c:pt idx="40">
                  <c:v>15952</c:v>
                </c:pt>
                <c:pt idx="41">
                  <c:v>19786</c:v>
                </c:pt>
                <c:pt idx="42">
                  <c:v>7374</c:v>
                </c:pt>
                <c:pt idx="43">
                  <c:v>9169</c:v>
                </c:pt>
                <c:pt idx="44">
                  <c:v>6646</c:v>
                </c:pt>
                <c:pt idx="45">
                  <c:v>7555</c:v>
                </c:pt>
                <c:pt idx="46">
                  <c:v>5526</c:v>
                </c:pt>
                <c:pt idx="47">
                  <c:v>4866</c:v>
                </c:pt>
                <c:pt idx="48">
                  <c:v>4814</c:v>
                </c:pt>
                <c:pt idx="49">
                  <c:v>17665</c:v>
                </c:pt>
                <c:pt idx="50">
                  <c:v>8671</c:v>
                </c:pt>
                <c:pt idx="51">
                  <c:v>8501</c:v>
                </c:pt>
                <c:pt idx="52">
                  <c:v>10348</c:v>
                </c:pt>
                <c:pt idx="53">
                  <c:v>23788</c:v>
                </c:pt>
                <c:pt idx="54">
                  <c:v>24951</c:v>
                </c:pt>
                <c:pt idx="55">
                  <c:v>19955</c:v>
                </c:pt>
                <c:pt idx="56">
                  <c:v>9663</c:v>
                </c:pt>
                <c:pt idx="57">
                  <c:v>11754</c:v>
                </c:pt>
                <c:pt idx="58">
                  <c:v>7315</c:v>
                </c:pt>
                <c:pt idx="59">
                  <c:v>8464</c:v>
                </c:pt>
                <c:pt idx="60">
                  <c:v>6172</c:v>
                </c:pt>
                <c:pt idx="61">
                  <c:v>1923</c:v>
                </c:pt>
              </c:numCache>
            </c:numRef>
          </c:val>
          <c:extLst>
            <c:ext xmlns:c16="http://schemas.microsoft.com/office/drawing/2014/chart" uri="{C3380CC4-5D6E-409C-BE32-E72D297353CC}">
              <c16:uniqueId val="{00000000-0B74-3E4F-8F3A-9A78CDE1C673}"/>
            </c:ext>
          </c:extLst>
        </c:ser>
        <c:dLbls>
          <c:showLegendKey val="0"/>
          <c:showVal val="0"/>
          <c:showCatName val="0"/>
          <c:showSerName val="0"/>
          <c:showPercent val="0"/>
          <c:showBubbleSize val="0"/>
        </c:dLbls>
        <c:gapWidth val="150"/>
        <c:axId val="74640000"/>
        <c:axId val="74709632"/>
      </c:barChart>
      <c:lineChart>
        <c:grouping val="standard"/>
        <c:varyColors val="0"/>
        <c:ser>
          <c:idx val="1"/>
          <c:order val="1"/>
          <c:tx>
            <c:strRef>
              <c:f>Quarterly!$C$1</c:f>
              <c:strCache>
                <c:ptCount val="1"/>
                <c:pt idx="0">
                  <c:v>Backlog</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Quarterly!$A$2:$A$63</c:f>
              <c:strCache>
                <c:ptCount val="62"/>
                <c:pt idx="0">
                  <c:v>Q1 2005</c:v>
                </c:pt>
                <c:pt idx="1">
                  <c:v>Q2 2005</c:v>
                </c:pt>
                <c:pt idx="2">
                  <c:v>Q3 2005</c:v>
                </c:pt>
                <c:pt idx="3">
                  <c:v>Q4 2005</c:v>
                </c:pt>
                <c:pt idx="4">
                  <c:v>Q1 2006</c:v>
                </c:pt>
                <c:pt idx="5">
                  <c:v>Q2 2006</c:v>
                </c:pt>
                <c:pt idx="6">
                  <c:v>Q3 2006</c:v>
                </c:pt>
                <c:pt idx="7">
                  <c:v>Q4 2006</c:v>
                </c:pt>
                <c:pt idx="8">
                  <c:v>Q1 2007</c:v>
                </c:pt>
                <c:pt idx="9">
                  <c:v>Q2 2007</c:v>
                </c:pt>
                <c:pt idx="10">
                  <c:v>Q3 2007</c:v>
                </c:pt>
                <c:pt idx="11">
                  <c:v>Q4 2007</c:v>
                </c:pt>
                <c:pt idx="12">
                  <c:v>Q1 2008</c:v>
                </c:pt>
                <c:pt idx="13">
                  <c:v>Q2 2008</c:v>
                </c:pt>
                <c:pt idx="14">
                  <c:v>Q3 2008</c:v>
                </c:pt>
                <c:pt idx="15">
                  <c:v>Q4 2008</c:v>
                </c:pt>
                <c:pt idx="16">
                  <c:v>Q1 2009</c:v>
                </c:pt>
                <c:pt idx="17">
                  <c:v>Q2 2009</c:v>
                </c:pt>
                <c:pt idx="18">
                  <c:v>Q3 2009</c:v>
                </c:pt>
                <c:pt idx="19">
                  <c:v>Q4 2009</c:v>
                </c:pt>
                <c:pt idx="20">
                  <c:v>Q1 2010</c:v>
                </c:pt>
                <c:pt idx="21">
                  <c:v>Q2 2010</c:v>
                </c:pt>
                <c:pt idx="22">
                  <c:v>Q3 2010</c:v>
                </c:pt>
                <c:pt idx="23">
                  <c:v>Q4 2010</c:v>
                </c:pt>
                <c:pt idx="24">
                  <c:v>Q1 2011</c:v>
                </c:pt>
                <c:pt idx="25">
                  <c:v>Q2 2011</c:v>
                </c:pt>
                <c:pt idx="26">
                  <c:v>Q3 2011</c:v>
                </c:pt>
                <c:pt idx="27">
                  <c:v>Q4 2011</c:v>
                </c:pt>
                <c:pt idx="28">
                  <c:v>Q1 2012</c:v>
                </c:pt>
                <c:pt idx="29">
                  <c:v>Q2 2012</c:v>
                </c:pt>
                <c:pt idx="30">
                  <c:v>Q3 2012</c:v>
                </c:pt>
                <c:pt idx="31">
                  <c:v>Q4 2012</c:v>
                </c:pt>
                <c:pt idx="32">
                  <c:v>Q1 2013</c:v>
                </c:pt>
                <c:pt idx="33">
                  <c:v>Q2 2013</c:v>
                </c:pt>
                <c:pt idx="34">
                  <c:v>Q3 2013</c:v>
                </c:pt>
                <c:pt idx="35">
                  <c:v>Q4 2013</c:v>
                </c:pt>
                <c:pt idx="36">
                  <c:v>Q1 2014</c:v>
                </c:pt>
                <c:pt idx="37">
                  <c:v>Q2 2014</c:v>
                </c:pt>
                <c:pt idx="38">
                  <c:v>Q3 2014</c:v>
                </c:pt>
                <c:pt idx="39">
                  <c:v>Q4 2014</c:v>
                </c:pt>
                <c:pt idx="40">
                  <c:v>Q1 2015</c:v>
                </c:pt>
                <c:pt idx="41">
                  <c:v>Q2 2015</c:v>
                </c:pt>
                <c:pt idx="42">
                  <c:v>Q3 2015</c:v>
                </c:pt>
                <c:pt idx="43">
                  <c:v>Q4 2015</c:v>
                </c:pt>
                <c:pt idx="44">
                  <c:v>Q1 2016</c:v>
                </c:pt>
                <c:pt idx="45">
                  <c:v>Q2 2016</c:v>
                </c:pt>
                <c:pt idx="46">
                  <c:v>Q3 2016</c:v>
                </c:pt>
                <c:pt idx="47">
                  <c:v>Q4 2016</c:v>
                </c:pt>
                <c:pt idx="48">
                  <c:v>Q1 2017</c:v>
                </c:pt>
                <c:pt idx="49">
                  <c:v>Q2 2017</c:v>
                </c:pt>
                <c:pt idx="50">
                  <c:v>Q3 2017</c:v>
                </c:pt>
                <c:pt idx="51">
                  <c:v>Q4 2017</c:v>
                </c:pt>
                <c:pt idx="52">
                  <c:v>Q1 2018</c:v>
                </c:pt>
                <c:pt idx="53">
                  <c:v>Q2 2018</c:v>
                </c:pt>
                <c:pt idx="54">
                  <c:v>Q3 2018</c:v>
                </c:pt>
                <c:pt idx="55">
                  <c:v>Q4 2018</c:v>
                </c:pt>
                <c:pt idx="56">
                  <c:v>Q1 2019</c:v>
                </c:pt>
                <c:pt idx="57">
                  <c:v>Q2 2019</c:v>
                </c:pt>
                <c:pt idx="58">
                  <c:v>Q3 2019</c:v>
                </c:pt>
                <c:pt idx="59">
                  <c:v>Q4 2019</c:v>
                </c:pt>
                <c:pt idx="60">
                  <c:v>Q1 2020</c:v>
                </c:pt>
                <c:pt idx="61">
                  <c:v>Q2 2020</c:v>
                </c:pt>
              </c:strCache>
            </c:strRef>
          </c:cat>
          <c:val>
            <c:numRef>
              <c:f>Quarterly!$C$2:$C$63</c:f>
              <c:numCache>
                <c:formatCode>General</c:formatCode>
                <c:ptCount val="62"/>
                <c:pt idx="0">
                  <c:v>59416</c:v>
                </c:pt>
                <c:pt idx="1">
                  <c:v>60544</c:v>
                </c:pt>
                <c:pt idx="2">
                  <c:v>60986</c:v>
                </c:pt>
                <c:pt idx="3">
                  <c:v>69405</c:v>
                </c:pt>
                <c:pt idx="4">
                  <c:v>86857</c:v>
                </c:pt>
                <c:pt idx="5">
                  <c:v>85692</c:v>
                </c:pt>
                <c:pt idx="6">
                  <c:v>88116</c:v>
                </c:pt>
                <c:pt idx="7">
                  <c:v>85826</c:v>
                </c:pt>
                <c:pt idx="8">
                  <c:v>79038</c:v>
                </c:pt>
                <c:pt idx="9">
                  <c:v>73911</c:v>
                </c:pt>
                <c:pt idx="10">
                  <c:v>67000</c:v>
                </c:pt>
                <c:pt idx="11">
                  <c:v>75860</c:v>
                </c:pt>
                <c:pt idx="12">
                  <c:v>65223</c:v>
                </c:pt>
                <c:pt idx="13">
                  <c:v>61573</c:v>
                </c:pt>
                <c:pt idx="14">
                  <c:v>52154</c:v>
                </c:pt>
                <c:pt idx="15">
                  <c:v>31921</c:v>
                </c:pt>
                <c:pt idx="16">
                  <c:v>26171</c:v>
                </c:pt>
                <c:pt idx="17">
                  <c:v>21558</c:v>
                </c:pt>
                <c:pt idx="18">
                  <c:v>19343</c:v>
                </c:pt>
                <c:pt idx="19">
                  <c:v>10462</c:v>
                </c:pt>
                <c:pt idx="20">
                  <c:v>12990</c:v>
                </c:pt>
                <c:pt idx="21">
                  <c:v>14930</c:v>
                </c:pt>
                <c:pt idx="22">
                  <c:v>19267</c:v>
                </c:pt>
                <c:pt idx="23">
                  <c:v>22658</c:v>
                </c:pt>
                <c:pt idx="24">
                  <c:v>51913</c:v>
                </c:pt>
                <c:pt idx="25">
                  <c:v>57308</c:v>
                </c:pt>
                <c:pt idx="26">
                  <c:v>65044</c:v>
                </c:pt>
                <c:pt idx="27">
                  <c:v>64575</c:v>
                </c:pt>
                <c:pt idx="28">
                  <c:v>60191</c:v>
                </c:pt>
                <c:pt idx="29">
                  <c:v>58674</c:v>
                </c:pt>
                <c:pt idx="30">
                  <c:v>61400</c:v>
                </c:pt>
                <c:pt idx="31">
                  <c:v>60244</c:v>
                </c:pt>
                <c:pt idx="32">
                  <c:v>71704</c:v>
                </c:pt>
                <c:pt idx="33">
                  <c:v>73706</c:v>
                </c:pt>
                <c:pt idx="34">
                  <c:v>73848</c:v>
                </c:pt>
                <c:pt idx="35">
                  <c:v>72937</c:v>
                </c:pt>
                <c:pt idx="36">
                  <c:v>81927</c:v>
                </c:pt>
                <c:pt idx="37">
                  <c:v>99782</c:v>
                </c:pt>
                <c:pt idx="38">
                  <c:v>124437</c:v>
                </c:pt>
                <c:pt idx="39">
                  <c:v>142837</c:v>
                </c:pt>
                <c:pt idx="40">
                  <c:v>138856</c:v>
                </c:pt>
                <c:pt idx="41">
                  <c:v>135805</c:v>
                </c:pt>
                <c:pt idx="42">
                  <c:v>122591</c:v>
                </c:pt>
                <c:pt idx="43">
                  <c:v>111019</c:v>
                </c:pt>
                <c:pt idx="44">
                  <c:v>95038</c:v>
                </c:pt>
                <c:pt idx="45">
                  <c:v>89155</c:v>
                </c:pt>
                <c:pt idx="46">
                  <c:v>77640</c:v>
                </c:pt>
                <c:pt idx="47">
                  <c:v>66681</c:v>
                </c:pt>
                <c:pt idx="48">
                  <c:v>60471</c:v>
                </c:pt>
                <c:pt idx="49">
                  <c:v>66561</c:v>
                </c:pt>
                <c:pt idx="50">
                  <c:v>64253</c:v>
                </c:pt>
                <c:pt idx="51">
                  <c:v>58275</c:v>
                </c:pt>
                <c:pt idx="52">
                  <c:v>55216</c:v>
                </c:pt>
                <c:pt idx="53">
                  <c:v>65161</c:v>
                </c:pt>
                <c:pt idx="54">
                  <c:v>73791</c:v>
                </c:pt>
                <c:pt idx="55">
                  <c:v>80223</c:v>
                </c:pt>
                <c:pt idx="56">
                  <c:v>73076</c:v>
                </c:pt>
                <c:pt idx="57">
                  <c:v>69227</c:v>
                </c:pt>
                <c:pt idx="58">
                  <c:v>58127</c:v>
                </c:pt>
                <c:pt idx="59">
                  <c:v>51295</c:v>
                </c:pt>
                <c:pt idx="60">
                  <c:v>46330</c:v>
                </c:pt>
                <c:pt idx="61">
                  <c:v>39612</c:v>
                </c:pt>
              </c:numCache>
            </c:numRef>
          </c:val>
          <c:smooth val="0"/>
          <c:extLst>
            <c:ext xmlns:c16="http://schemas.microsoft.com/office/drawing/2014/chart" uri="{C3380CC4-5D6E-409C-BE32-E72D297353CC}">
              <c16:uniqueId val="{00000001-0B74-3E4F-8F3A-9A78CDE1C673}"/>
            </c:ext>
          </c:extLst>
        </c:ser>
        <c:dLbls>
          <c:showLegendKey val="0"/>
          <c:showVal val="0"/>
          <c:showCatName val="0"/>
          <c:showSerName val="0"/>
          <c:showPercent val="0"/>
          <c:showBubbleSize val="0"/>
        </c:dLbls>
        <c:marker val="1"/>
        <c:smooth val="0"/>
        <c:axId val="75634560"/>
        <c:axId val="75633024"/>
      </c:lineChart>
      <c:catAx>
        <c:axId val="7464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09632"/>
        <c:crosses val="autoZero"/>
        <c:auto val="1"/>
        <c:lblAlgn val="ctr"/>
        <c:lblOffset val="100"/>
        <c:noMultiLvlLbl val="0"/>
      </c:catAx>
      <c:valAx>
        <c:axId val="747096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40000"/>
        <c:crosses val="autoZero"/>
        <c:crossBetween val="between"/>
      </c:valAx>
      <c:valAx>
        <c:axId val="75633024"/>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75634560"/>
        <c:crosses val="max"/>
        <c:crossBetween val="between"/>
      </c:valAx>
      <c:catAx>
        <c:axId val="75634560"/>
        <c:scaling>
          <c:orientation val="minMax"/>
        </c:scaling>
        <c:delete val="1"/>
        <c:axPos val="b"/>
        <c:numFmt formatCode="General" sourceLinked="1"/>
        <c:majorTickMark val="none"/>
        <c:minorTickMark val="none"/>
        <c:tickLblPos val="nextTo"/>
        <c:crossAx val="756330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830" tIns="46415" rIns="92830" bIns="46415"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pitchFamily="34" charset="0"/>
              </a:defRPr>
            </a:lvl1pPr>
          </a:lstStyle>
          <a:p>
            <a:fld id="{35026B79-BD92-49DA-8A7D-8F48D334709B}" type="datetimeFigureOut">
              <a:rPr lang="en-US"/>
              <a:pPr/>
              <a:t>8/26/2020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830" tIns="46415" rIns="92830" bIns="46415"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pitchFamily="34" charset="0"/>
              </a:defRPr>
            </a:lvl1pPr>
          </a:lstStyle>
          <a:p>
            <a:fld id="{8930FA91-3EED-417B-93B5-B71C7A73A78E}" type="slidenum">
              <a:rPr lang="en-US"/>
              <a:pPr/>
              <a:t>‹#›</a:t>
            </a:fld>
            <a:endParaRPr lang="en-US"/>
          </a:p>
        </p:txBody>
      </p:sp>
    </p:spTree>
    <p:extLst>
      <p:ext uri="{BB962C8B-B14F-4D97-AF65-F5344CB8AC3E}">
        <p14:creationId xmlns:p14="http://schemas.microsoft.com/office/powerpoint/2010/main" val="10822958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830" tIns="46415" rIns="92830" bIns="46415"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pitchFamily="34" charset="0"/>
              </a:defRPr>
            </a:lvl1pPr>
          </a:lstStyle>
          <a:p>
            <a:fld id="{DE9AB6FB-6B1D-4FA9-B311-36659878BBEA}" type="datetimeFigureOut">
              <a:rPr lang="en-US"/>
              <a:pPr/>
              <a:t>8/26/2020</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830" tIns="46415" rIns="92830" bIns="464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830" tIns="46415" rIns="92830" bIns="46415"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pitchFamily="34" charset="0"/>
              </a:defRPr>
            </a:lvl1pPr>
          </a:lstStyle>
          <a:p>
            <a:fld id="{969AC4C4-F8EA-4A0B-96DC-8D8F053E7129}" type="slidenum">
              <a:rPr lang="en-US"/>
              <a:pPr/>
              <a:t>‹#›</a:t>
            </a:fld>
            <a:endParaRPr lang="en-US"/>
          </a:p>
        </p:txBody>
      </p:sp>
    </p:spTree>
    <p:extLst>
      <p:ext uri="{BB962C8B-B14F-4D97-AF65-F5344CB8AC3E}">
        <p14:creationId xmlns:p14="http://schemas.microsoft.com/office/powerpoint/2010/main" val="15444077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AC4C4-F8EA-4A0B-96DC-8D8F053E7129}" type="slidenum">
              <a:rPr lang="en-US" smtClean="0"/>
              <a:pPr/>
              <a:t>3</a:t>
            </a:fld>
            <a:endParaRPr lang="en-US"/>
          </a:p>
        </p:txBody>
      </p:sp>
    </p:spTree>
    <p:extLst>
      <p:ext uri="{BB962C8B-B14F-4D97-AF65-F5344CB8AC3E}">
        <p14:creationId xmlns:p14="http://schemas.microsoft.com/office/powerpoint/2010/main" val="180611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solidFill>
          <a:schemeClr val="lt1"/>
        </a:solidFill>
        <a:effectLst/>
      </p:bgPr>
    </p:bg>
    <p:spTree>
      <p:nvGrpSpPr>
        <p:cNvPr id="1" name="Shape 14"/>
        <p:cNvGrpSpPr/>
        <p:nvPr/>
      </p:nvGrpSpPr>
      <p:grpSpPr>
        <a:xfrm>
          <a:off x="0" y="0"/>
          <a:ext cx="0" cy="0"/>
          <a:chOff x="0" y="0"/>
          <a:chExt cx="0" cy="0"/>
        </a:xfrm>
      </p:grpSpPr>
      <p:sp>
        <p:nvSpPr>
          <p:cNvPr id="15" name="Shape 15"/>
          <p:cNvSpPr/>
          <p:nvPr/>
        </p:nvSpPr>
        <p:spPr>
          <a:xfrm>
            <a:off x="1588" y="1588"/>
            <a:ext cx="1587" cy="1587"/>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0" y="2501652"/>
            <a:ext cx="9144000" cy="1311215"/>
          </a:xfrm>
          <a:prstGeom prst="rect">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7" name="Shape 17"/>
          <p:cNvSpPr txBox="1"/>
          <p:nvPr/>
        </p:nvSpPr>
        <p:spPr>
          <a:xfrm>
            <a:off x="194525" y="4019948"/>
            <a:ext cx="4326148" cy="77127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2000" b="1" i="0" u="none" strike="noStrike" cap="none">
                <a:solidFill>
                  <a:schemeClr val="dk1"/>
                </a:solidFill>
                <a:latin typeface="Arial"/>
                <a:ea typeface="Arial"/>
                <a:cs typeface="Arial"/>
                <a:sym typeface="Arial"/>
              </a:rPr>
              <a:t>Delivering Distributed Automation </a:t>
            </a:r>
          </a:p>
          <a:p>
            <a:pPr marL="0" marR="0" lvl="0" indent="0" algn="l" rtl="0">
              <a:lnSpc>
                <a:spcPct val="90000"/>
              </a:lnSpc>
              <a:spcBef>
                <a:spcPts val="0"/>
              </a:spcBef>
              <a:spcAft>
                <a:spcPts val="0"/>
              </a:spcAft>
              <a:buClr>
                <a:schemeClr val="lt1"/>
              </a:buClr>
              <a:buSzPct val="25000"/>
              <a:buFont typeface="Arial"/>
              <a:buNone/>
            </a:pPr>
            <a:r>
              <a:rPr lang="en-US" sz="2000" b="1" i="0" u="none" strike="noStrike" cap="none">
                <a:solidFill>
                  <a:schemeClr val="dk1"/>
                </a:solidFill>
                <a:latin typeface="Arial"/>
                <a:ea typeface="Arial"/>
                <a:cs typeface="Arial"/>
                <a:sym typeface="Arial"/>
              </a:rPr>
              <a:t>For All Business Process</a:t>
            </a:r>
          </a:p>
        </p:txBody>
      </p:sp>
      <p:sp>
        <p:nvSpPr>
          <p:cNvPr id="18" name="Shape 18"/>
          <p:cNvSpPr txBox="1"/>
          <p:nvPr/>
        </p:nvSpPr>
        <p:spPr>
          <a:xfrm>
            <a:off x="5598694" y="2772540"/>
            <a:ext cx="3545304"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a:solidFill>
                  <a:schemeClr val="lt1"/>
                </a:solidFill>
                <a:latin typeface="Arial"/>
                <a:ea typeface="Arial"/>
                <a:cs typeface="Arial"/>
                <a:sym typeface="Arial"/>
              </a:rPr>
              <a:t>clearmαtics</a:t>
            </a:r>
          </a:p>
        </p:txBody>
      </p:sp>
      <p:sp>
        <p:nvSpPr>
          <p:cNvPr id="19" name="Shape 19"/>
          <p:cNvSpPr/>
          <p:nvPr/>
        </p:nvSpPr>
        <p:spPr>
          <a:xfrm>
            <a:off x="148806" y="4019948"/>
            <a:ext cx="45718" cy="569304"/>
          </a:xfrm>
          <a:prstGeom prst="rect">
            <a:avLst/>
          </a:prstGeom>
          <a:solidFill>
            <a:schemeClr val="accent6"/>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13516370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22328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201168" y="576882"/>
            <a:ext cx="8741664" cy="794718"/>
          </a:xfrm>
        </p:spPr>
        <p:txBody>
          <a:bodyPr/>
          <a:lstStyle>
            <a:lvl1pPr>
              <a:defRPr sz="2600">
                <a:solidFill>
                  <a:schemeClr val="accent1"/>
                </a:solidFill>
              </a:defRPr>
            </a:lvl1pPr>
          </a:lstStyle>
          <a:p>
            <a:r>
              <a:rPr lang="en-US" dirty="0"/>
              <a:t>Titles Go At The Top In Title Case (26 </a:t>
            </a:r>
            <a:r>
              <a:rPr lang="en-US" dirty="0" err="1"/>
              <a:t>pt</a:t>
            </a:r>
            <a:r>
              <a:rPr lang="en-US" dirty="0"/>
              <a:t>) (Shift + F3 To Toggle Cases)</a:t>
            </a:r>
          </a:p>
        </p:txBody>
      </p:sp>
      <p:sp>
        <p:nvSpPr>
          <p:cNvPr id="5" name="Text Placeholder 7"/>
          <p:cNvSpPr>
            <a:spLocks noGrp="1"/>
          </p:cNvSpPr>
          <p:nvPr>
            <p:ph type="body" sz="quarter" idx="13" hasCustomPrompt="1"/>
          </p:nvPr>
        </p:nvSpPr>
        <p:spPr bwMode="gray">
          <a:xfrm>
            <a:off x="201168" y="6521827"/>
            <a:ext cx="4724400" cy="182880"/>
          </a:xfrm>
        </p:spPr>
        <p:txBody>
          <a:bodyPr wrap="none" lIns="0" tIns="0" rIns="0" bIns="0">
            <a:noAutofit/>
          </a:bodyPr>
          <a:lstStyle>
            <a:lvl1pPr marL="0" indent="0">
              <a:buNone/>
              <a:defRPr sz="1200">
                <a:solidFill>
                  <a:schemeClr val="tx1"/>
                </a:solidFill>
              </a:defRPr>
            </a:lvl1pPr>
          </a:lstStyle>
          <a:p>
            <a:pPr lvl="0"/>
            <a:r>
              <a:rPr lang="en-US" dirty="0"/>
              <a:t>Optional Source:</a:t>
            </a:r>
          </a:p>
        </p:txBody>
      </p:sp>
      <p:sp>
        <p:nvSpPr>
          <p:cNvPr id="6" name="Slide Number Placeholder 7"/>
          <p:cNvSpPr>
            <a:spLocks noGrp="1"/>
          </p:cNvSpPr>
          <p:nvPr>
            <p:ph type="sldNum" sz="quarter" idx="16"/>
          </p:nvPr>
        </p:nvSpPr>
        <p:spPr>
          <a:xfrm>
            <a:off x="201168" y="76200"/>
            <a:ext cx="1303883" cy="276999"/>
          </a:xfrm>
          <a:prstGeom prst="rect">
            <a:avLst/>
          </a:prstGeom>
        </p:spPr>
        <p:txBody>
          <a:bodyPr wrap="none" lIns="0" tIns="0" rIns="0" bIns="0">
            <a:spAutoFit/>
          </a:bodyPr>
          <a:lstStyle>
            <a:lvl1pPr algn="r">
              <a:defRPr sz="1800">
                <a:solidFill>
                  <a:schemeClr val="tx1"/>
                </a:solidFill>
              </a:defRPr>
            </a:lvl1pPr>
          </a:lstStyle>
          <a:p>
            <a:pPr algn="l"/>
            <a:r>
              <a:rPr lang="en-US"/>
              <a:t>EXHIBIT </a:t>
            </a:r>
            <a:fld id="{869A98C7-B28B-4C78-8980-33662FC7E88A}" type="slidenum">
              <a:rPr lang="en-US" smtClean="0"/>
              <a:pPr algn="l"/>
              <a:t>‹#›</a:t>
            </a:fld>
            <a:r>
              <a:rPr lang="en-US"/>
              <a:t> </a:t>
            </a:r>
            <a:endParaRPr lang="en-US" dirty="0"/>
          </a:p>
        </p:txBody>
      </p:sp>
      <p:cxnSp>
        <p:nvCxnSpPr>
          <p:cNvPr id="9" name="Straight Connector 8"/>
          <p:cNvCxnSpPr/>
          <p:nvPr userDrawn="1"/>
        </p:nvCxnSpPr>
        <p:spPr>
          <a:xfrm>
            <a:off x="201168" y="457200"/>
            <a:ext cx="874166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01168" y="6477000"/>
            <a:ext cx="874166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74572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lt1"/>
        </a:solidFill>
        <a:effectLst/>
      </p:bgPr>
    </p:bg>
    <p:spTree>
      <p:nvGrpSpPr>
        <p:cNvPr id="1" name="Shape 14"/>
        <p:cNvGrpSpPr/>
        <p:nvPr/>
      </p:nvGrpSpPr>
      <p:grpSpPr>
        <a:xfrm>
          <a:off x="0" y="0"/>
          <a:ext cx="0" cy="0"/>
          <a:chOff x="0" y="0"/>
          <a:chExt cx="0" cy="0"/>
        </a:xfrm>
      </p:grpSpPr>
      <p:pic>
        <p:nvPicPr>
          <p:cNvPr id="15" name="Shape 15"/>
          <p:cNvPicPr preferRelativeResize="0"/>
          <p:nvPr/>
        </p:nvPicPr>
        <p:blipFill/>
        <p:spPr>
          <a:xfrm>
            <a:off x="1588" y="1588"/>
            <a:ext cx="1587" cy="1587"/>
          </a:xfrm>
          <a:prstGeom prst="rect">
            <a:avLst/>
          </a:prstGeom>
          <a:solidFill>
            <a:srgbClr val="FFFFFF"/>
          </a:solidFill>
          <a:ln>
            <a:noFill/>
          </a:ln>
        </p:spPr>
      </p:pic>
      <p:sp>
        <p:nvSpPr>
          <p:cNvPr id="16" name="Shape 16"/>
          <p:cNvSpPr/>
          <p:nvPr/>
        </p:nvSpPr>
        <p:spPr>
          <a:xfrm>
            <a:off x="0" y="2501653"/>
            <a:ext cx="9144000" cy="1311215"/>
          </a:xfrm>
          <a:prstGeom prst="rect">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7" name="Shape 17"/>
          <p:cNvSpPr txBox="1"/>
          <p:nvPr/>
        </p:nvSpPr>
        <p:spPr>
          <a:xfrm>
            <a:off x="194525" y="4019948"/>
            <a:ext cx="4326148" cy="77127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2000" b="1" i="0" u="none" strike="noStrike" cap="none">
                <a:solidFill>
                  <a:schemeClr val="dk1"/>
                </a:solidFill>
                <a:latin typeface="Arial"/>
                <a:ea typeface="Arial"/>
                <a:cs typeface="Arial"/>
                <a:sym typeface="Arial"/>
              </a:rPr>
              <a:t>Delivering Distributed Automation </a:t>
            </a:r>
          </a:p>
          <a:p>
            <a:pPr marL="0" marR="0" lvl="0" indent="0" algn="l" rtl="0">
              <a:lnSpc>
                <a:spcPct val="90000"/>
              </a:lnSpc>
              <a:spcBef>
                <a:spcPts val="0"/>
              </a:spcBef>
              <a:spcAft>
                <a:spcPts val="0"/>
              </a:spcAft>
              <a:buClr>
                <a:schemeClr val="lt1"/>
              </a:buClr>
              <a:buSzPct val="25000"/>
              <a:buFont typeface="Arial"/>
              <a:buNone/>
            </a:pPr>
            <a:r>
              <a:rPr lang="en-US" sz="2000" b="1" i="0" u="none" strike="noStrike" cap="none">
                <a:solidFill>
                  <a:schemeClr val="dk1"/>
                </a:solidFill>
                <a:latin typeface="Arial"/>
                <a:ea typeface="Arial"/>
                <a:cs typeface="Arial"/>
                <a:sym typeface="Arial"/>
              </a:rPr>
              <a:t>For All Business Process</a:t>
            </a:r>
          </a:p>
        </p:txBody>
      </p:sp>
      <p:sp>
        <p:nvSpPr>
          <p:cNvPr id="18" name="Shape 18"/>
          <p:cNvSpPr txBox="1"/>
          <p:nvPr/>
        </p:nvSpPr>
        <p:spPr>
          <a:xfrm>
            <a:off x="5598694" y="2772540"/>
            <a:ext cx="3545305"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a:solidFill>
                  <a:schemeClr val="lt1"/>
                </a:solidFill>
                <a:latin typeface="Arial"/>
                <a:ea typeface="Arial"/>
                <a:cs typeface="Arial"/>
                <a:sym typeface="Arial"/>
              </a:rPr>
              <a:t>clearmαtics</a:t>
            </a:r>
          </a:p>
        </p:txBody>
      </p:sp>
      <p:sp>
        <p:nvSpPr>
          <p:cNvPr id="19" name="Shape 19"/>
          <p:cNvSpPr/>
          <p:nvPr/>
        </p:nvSpPr>
        <p:spPr>
          <a:xfrm>
            <a:off x="148806" y="4019948"/>
            <a:ext cx="45718" cy="569304"/>
          </a:xfrm>
          <a:prstGeom prst="rect">
            <a:avLst/>
          </a:prstGeom>
          <a:solidFill>
            <a:schemeClr val="accent6"/>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93521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20"/>
        <p:cNvGrpSpPr/>
        <p:nvPr/>
      </p:nvGrpSpPr>
      <p:grpSpPr>
        <a:xfrm>
          <a:off x="0" y="0"/>
          <a:ext cx="0" cy="0"/>
          <a:chOff x="0" y="0"/>
          <a:chExt cx="0" cy="0"/>
        </a:xfrm>
      </p:grpSpPr>
      <p:pic>
        <p:nvPicPr>
          <p:cNvPr id="21" name="Shape 21"/>
          <p:cNvPicPr preferRelativeResize="0"/>
          <p:nvPr/>
        </p:nvPicPr>
        <p:blipFill/>
        <p:spPr>
          <a:xfrm>
            <a:off x="1588" y="1588"/>
            <a:ext cx="1587" cy="1587"/>
          </a:xfrm>
          <a:prstGeom prst="rect">
            <a:avLst/>
          </a:prstGeom>
          <a:solidFill>
            <a:srgbClr val="FFFFFF"/>
          </a:solidFill>
          <a:ln>
            <a:noFill/>
          </a:ln>
        </p:spPr>
      </p:pic>
      <p:sp>
        <p:nvSpPr>
          <p:cNvPr id="22" name="Shape 22"/>
          <p:cNvSpPr/>
          <p:nvPr/>
        </p:nvSpPr>
        <p:spPr>
          <a:xfrm>
            <a:off x="0" y="6529137"/>
            <a:ext cx="9144000" cy="328863"/>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3" name="Shape 23"/>
          <p:cNvSpPr/>
          <p:nvPr/>
        </p:nvSpPr>
        <p:spPr>
          <a:xfrm>
            <a:off x="277352" y="90415"/>
            <a:ext cx="8616482" cy="868679"/>
          </a:xfrm>
          <a:prstGeom prst="rect">
            <a:avLst/>
          </a:prstGeom>
          <a:solidFill>
            <a:srgbClr val="F2F2F2"/>
          </a:solidFill>
          <a:ln w="25400" cap="flat" cmpd="sng">
            <a:solidFill>
              <a:srgbClr val="F2F2F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4" name="Shape 24"/>
          <p:cNvSpPr txBox="1">
            <a:spLocks noGrp="1"/>
          </p:cNvSpPr>
          <p:nvPr>
            <p:ph type="title"/>
          </p:nvPr>
        </p:nvSpPr>
        <p:spPr>
          <a:xfrm>
            <a:off x="376987" y="124645"/>
            <a:ext cx="8390022" cy="80021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2600" b="1" i="0" u="none" strike="noStrike" cap="none">
                <a:solidFill>
                  <a:srgbClr val="E50000"/>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en-US"/>
              <a:t>Click to edit Master title style</a:t>
            </a:r>
            <a:endParaRPr/>
          </a:p>
        </p:txBody>
      </p:sp>
      <p:sp>
        <p:nvSpPr>
          <p:cNvPr id="25" name="Shape 25"/>
          <p:cNvSpPr txBox="1">
            <a:spLocks noGrp="1"/>
          </p:cNvSpPr>
          <p:nvPr>
            <p:ph type="body" idx="1"/>
          </p:nvPr>
        </p:nvSpPr>
        <p:spPr>
          <a:xfrm>
            <a:off x="376987" y="1004554"/>
            <a:ext cx="8390022" cy="5420308"/>
          </a:xfrm>
          <a:prstGeom prst="rect">
            <a:avLst/>
          </a:prstGeom>
          <a:noFill/>
          <a:ln>
            <a:noFill/>
          </a:ln>
        </p:spPr>
        <p:txBody>
          <a:bodyPr lIns="91425" tIns="91425" rIns="91425" bIns="91425" anchor="t" anchorCtr="0"/>
          <a:lstStyle>
            <a:lvl1pPr marL="168275" marR="0" lvl="0" indent="-53975"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6" name="Shape 26"/>
          <p:cNvSpPr txBox="1">
            <a:spLocks noGrp="1"/>
          </p:cNvSpPr>
          <p:nvPr>
            <p:ph type="sldNum" idx="12"/>
          </p:nvPr>
        </p:nvSpPr>
        <p:spPr>
          <a:xfrm>
            <a:off x="8349917" y="6548585"/>
            <a:ext cx="417094" cy="280569"/>
          </a:xfrm>
          <a:prstGeom prst="rect">
            <a:avLst/>
          </a:prstGeom>
          <a:noFill/>
          <a:ln>
            <a:noFill/>
          </a:ln>
        </p:spPr>
        <p:txBody>
          <a:bodyPr lIns="0" tIns="45700" rIns="0"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a:solidFill>
                  <a:schemeClr val="lt1"/>
                </a:solidFill>
                <a:latin typeface="Arial"/>
                <a:ea typeface="Arial"/>
                <a:cs typeface="Arial"/>
                <a:sym typeface="Arial"/>
              </a:rPr>
              <a:t>‹#›</a:t>
            </a:fld>
            <a:endParaRPr lang="en-US" sz="1200" b="0" i="0" u="none" strike="noStrike" cap="none">
              <a:solidFill>
                <a:schemeClr val="lt1"/>
              </a:solidFill>
              <a:latin typeface="Arial"/>
              <a:ea typeface="Arial"/>
              <a:cs typeface="Arial"/>
              <a:sym typeface="Arial"/>
            </a:endParaRPr>
          </a:p>
        </p:txBody>
      </p:sp>
      <p:sp>
        <p:nvSpPr>
          <p:cNvPr id="27" name="Shape 27"/>
          <p:cNvSpPr txBox="1"/>
          <p:nvPr/>
        </p:nvSpPr>
        <p:spPr>
          <a:xfrm>
            <a:off x="376987" y="6519592"/>
            <a:ext cx="1411705" cy="338554"/>
          </a:xfrm>
          <a:prstGeom prst="rect">
            <a:avLst/>
          </a:prstGeom>
          <a:noFill/>
          <a:ln>
            <a:noFill/>
          </a:ln>
        </p:spPr>
        <p:txBody>
          <a:bodyPr lIns="0" tIns="45700" rIns="0"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600" b="0" i="0" u="none" strike="noStrike" cap="none">
                <a:solidFill>
                  <a:schemeClr val="lt1"/>
                </a:solidFill>
                <a:latin typeface="Arial"/>
                <a:ea typeface="Arial"/>
                <a:cs typeface="Arial"/>
                <a:sym typeface="Arial"/>
              </a:rPr>
              <a:t>clearmαtics</a:t>
            </a:r>
          </a:p>
        </p:txBody>
      </p:sp>
      <p:sp>
        <p:nvSpPr>
          <p:cNvPr id="28" name="Shape 28"/>
          <p:cNvSpPr/>
          <p:nvPr/>
        </p:nvSpPr>
        <p:spPr>
          <a:xfrm>
            <a:off x="197128" y="90415"/>
            <a:ext cx="18287" cy="868679"/>
          </a:xfrm>
          <a:prstGeom prst="rect">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2379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833603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201168" y="450008"/>
            <a:ext cx="8741664" cy="794718"/>
          </a:xfrm>
        </p:spPr>
        <p:txBody>
          <a:bodyPr/>
          <a:lstStyle>
            <a:lvl1pPr>
              <a:defRPr sz="2600">
                <a:solidFill>
                  <a:srgbClr val="0070C0"/>
                </a:solidFill>
                <a:latin typeface="Ebrima" panose="02000000000000000000" pitchFamily="2" charset="0"/>
                <a:ea typeface="Ebrima" panose="02000000000000000000" pitchFamily="2" charset="0"/>
                <a:cs typeface="Ebrima" panose="02000000000000000000" pitchFamily="2" charset="0"/>
              </a:defRPr>
            </a:lvl1pPr>
          </a:lstStyle>
          <a:p>
            <a:r>
              <a:rPr lang="en-US" dirty="0"/>
              <a:t>Titles Go At The Top In Title Case (26 </a:t>
            </a:r>
            <a:r>
              <a:rPr lang="en-US" dirty="0" err="1"/>
              <a:t>pt</a:t>
            </a:r>
            <a:r>
              <a:rPr lang="en-US" dirty="0"/>
              <a:t>) (Shift + F3 To Toggle Cases)</a:t>
            </a:r>
          </a:p>
        </p:txBody>
      </p:sp>
      <p:sp>
        <p:nvSpPr>
          <p:cNvPr id="4" name="Text Placeholder 6"/>
          <p:cNvSpPr>
            <a:spLocks noGrp="1"/>
          </p:cNvSpPr>
          <p:nvPr>
            <p:ph type="body" sz="quarter" idx="14" hasCustomPrompt="1"/>
          </p:nvPr>
        </p:nvSpPr>
        <p:spPr>
          <a:xfrm>
            <a:off x="201168" y="76200"/>
            <a:ext cx="6885432" cy="215444"/>
          </a:xfrm>
        </p:spPr>
        <p:txBody>
          <a:bodyPr wrap="square" lIns="0" tIns="0" rIns="0" bIns="0">
            <a:spAutoFit/>
          </a:bodyPr>
          <a:lstStyle>
            <a:lvl1pPr marL="0" indent="0">
              <a:buFontTx/>
              <a:buNone/>
              <a:defRPr sz="1400" cap="all">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Optional tracker</a:t>
            </a:r>
          </a:p>
        </p:txBody>
      </p:sp>
      <p:sp>
        <p:nvSpPr>
          <p:cNvPr id="5" name="Text Placeholder 7"/>
          <p:cNvSpPr>
            <a:spLocks noGrp="1"/>
          </p:cNvSpPr>
          <p:nvPr>
            <p:ph type="body" sz="quarter" idx="13" hasCustomPrompt="1"/>
          </p:nvPr>
        </p:nvSpPr>
        <p:spPr bwMode="gray">
          <a:xfrm>
            <a:off x="201168" y="6521827"/>
            <a:ext cx="4724400" cy="182880"/>
          </a:xfrm>
        </p:spPr>
        <p:txBody>
          <a:bodyPr wrap="none" lIns="0" tIns="0" rIns="0" bIns="0">
            <a:noAutofit/>
          </a:bodyPr>
          <a:lstStyle>
            <a:lvl1pPr marL="0" indent="0">
              <a:buNone/>
              <a:defRPr sz="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Optional Source:</a:t>
            </a:r>
          </a:p>
        </p:txBody>
      </p:sp>
      <p:sp>
        <p:nvSpPr>
          <p:cNvPr id="6" name="Slide Number Placeholder 7"/>
          <p:cNvSpPr>
            <a:spLocks noGrp="1"/>
          </p:cNvSpPr>
          <p:nvPr>
            <p:ph type="sldNum" sz="quarter" idx="16"/>
          </p:nvPr>
        </p:nvSpPr>
        <p:spPr>
          <a:xfrm>
            <a:off x="8713603" y="6520041"/>
            <a:ext cx="229229" cy="184666"/>
          </a:xfrm>
          <a:prstGeom prst="rect">
            <a:avLst/>
          </a:prstGeom>
        </p:spPr>
        <p:txBody>
          <a:bodyPr wrap="none" lIns="0" tIns="0" rIns="0" bIns="0">
            <a:spAutoFit/>
          </a:bodyPr>
          <a:lstStyle>
            <a:lvl1pPr algn="r">
              <a:defRPr sz="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fld id="{869A98C7-B28B-4C78-8980-33662FC7E88A}" type="slidenum">
              <a:rPr lang="en-US" smtClean="0"/>
              <a:pPr/>
              <a:t>‹#›</a:t>
            </a:fld>
            <a:r>
              <a:rPr lang="en-US"/>
              <a:t> </a:t>
            </a:r>
            <a:endParaRPr lang="en-US" dirty="0"/>
          </a:p>
        </p:txBody>
      </p:sp>
    </p:spTree>
    <p:extLst>
      <p:ext uri="{BB962C8B-B14F-4D97-AF65-F5344CB8AC3E}">
        <p14:creationId xmlns:p14="http://schemas.microsoft.com/office/powerpoint/2010/main" val="49960365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03724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216" imgH="216" progId="TCLayout.ActiveDocument.1">
                  <p:embed/>
                </p:oleObj>
              </mc:Choice>
              <mc:Fallback>
                <p:oleObj name="think-cell Slide" r:id="rId4" imgW="216" imgH="216"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idx="10"/>
          </p:nvPr>
        </p:nvSpPr>
        <p:spPr/>
        <p:txBody>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smtClean="0">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1863436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90EE8-99B4-498D-8909-6F36492E250D}" type="datetimeFigureOut">
              <a:rPr lang="en-US" smtClean="0">
                <a:solidFill>
                  <a:srgbClr val="B4DCFA"/>
                </a:solidFill>
              </a:rPr>
              <a:pPr/>
              <a:t>8/26/2020</a:t>
            </a:fld>
            <a:endParaRPr lang="en-US">
              <a:solidFill>
                <a:srgbClr val="B4DCFA"/>
              </a:solidFill>
            </a:endParaRPr>
          </a:p>
        </p:txBody>
      </p:sp>
      <p:sp>
        <p:nvSpPr>
          <p:cNvPr id="3" name="Footer Placeholder 2"/>
          <p:cNvSpPr>
            <a:spLocks noGrp="1"/>
          </p:cNvSpPr>
          <p:nvPr>
            <p:ph type="ftr" sz="quarter" idx="11"/>
          </p:nvPr>
        </p:nvSpPr>
        <p:spPr/>
        <p:txBody>
          <a:bodyPr/>
          <a:lstStyle/>
          <a:p>
            <a:endParaRPr lang="en-US">
              <a:solidFill>
                <a:prstClr val="black">
                  <a:lumMod val="60000"/>
                  <a:lumOff val="40000"/>
                </a:prstClr>
              </a:solidFill>
            </a:endParaRPr>
          </a:p>
        </p:txBody>
      </p:sp>
      <p:sp>
        <p:nvSpPr>
          <p:cNvPr id="4" name="Slide Number Placeholder 3"/>
          <p:cNvSpPr>
            <a:spLocks noGrp="1"/>
          </p:cNvSpPr>
          <p:nvPr>
            <p:ph type="sldNum" sz="quarter" idx="12"/>
          </p:nvPr>
        </p:nvSpPr>
        <p:spPr/>
        <p:txBody>
          <a:bodyPr/>
          <a:lstStyle/>
          <a:p>
            <a:fld id="{8CE0ADEC-4505-4952-A698-5522FB62E438}" type="slidenum">
              <a:rPr lang="en-US" smtClean="0">
                <a:solidFill>
                  <a:srgbClr val="212745">
                    <a:lumMod val="60000"/>
                    <a:lumOff val="40000"/>
                  </a:srgbClr>
                </a:solidFill>
              </a:rPr>
              <a:pPr/>
              <a:t>‹#›</a:t>
            </a:fld>
            <a:endParaRPr lang="en-US">
              <a:solidFill>
                <a:srgbClr val="212745">
                  <a:lumMod val="60000"/>
                  <a:lumOff val="40000"/>
                </a:srgbClr>
              </a:solidFill>
            </a:endParaRPr>
          </a:p>
        </p:txBody>
      </p:sp>
    </p:spTree>
    <p:extLst>
      <p:ext uri="{BB962C8B-B14F-4D97-AF65-F5344CB8AC3E}">
        <p14:creationId xmlns:p14="http://schemas.microsoft.com/office/powerpoint/2010/main" val="3637272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bg>
      <p:bgPr>
        <a:solidFill>
          <a:schemeClr val="lt1"/>
        </a:solidFill>
        <a:effectLst/>
      </p:bgPr>
    </p:bg>
    <p:spTree>
      <p:nvGrpSpPr>
        <p:cNvPr id="1" name="Shape 14"/>
        <p:cNvGrpSpPr/>
        <p:nvPr/>
      </p:nvGrpSpPr>
      <p:grpSpPr>
        <a:xfrm>
          <a:off x="0" y="0"/>
          <a:ext cx="0" cy="0"/>
          <a:chOff x="0" y="0"/>
          <a:chExt cx="0" cy="0"/>
        </a:xfrm>
      </p:grpSpPr>
      <p:sp>
        <p:nvSpPr>
          <p:cNvPr id="15" name="Shape 15"/>
          <p:cNvSpPr/>
          <p:nvPr/>
        </p:nvSpPr>
        <p:spPr>
          <a:xfrm>
            <a:off x="1588" y="1588"/>
            <a:ext cx="1587" cy="1587"/>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0" y="2501652"/>
            <a:ext cx="9144000" cy="1311215"/>
          </a:xfrm>
          <a:prstGeom prst="rect">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7" name="Shape 17"/>
          <p:cNvSpPr txBox="1"/>
          <p:nvPr/>
        </p:nvSpPr>
        <p:spPr>
          <a:xfrm>
            <a:off x="194525" y="4019948"/>
            <a:ext cx="4326148" cy="77127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2000" b="1" i="0" u="none" strike="noStrike" cap="none">
                <a:solidFill>
                  <a:schemeClr val="dk1"/>
                </a:solidFill>
                <a:latin typeface="Arial"/>
                <a:ea typeface="Arial"/>
                <a:cs typeface="Arial"/>
                <a:sym typeface="Arial"/>
              </a:rPr>
              <a:t>Delivering Distributed Automation </a:t>
            </a:r>
          </a:p>
          <a:p>
            <a:pPr marL="0" marR="0" lvl="0" indent="0" algn="l" rtl="0">
              <a:lnSpc>
                <a:spcPct val="90000"/>
              </a:lnSpc>
              <a:spcBef>
                <a:spcPts val="0"/>
              </a:spcBef>
              <a:spcAft>
                <a:spcPts val="0"/>
              </a:spcAft>
              <a:buClr>
                <a:schemeClr val="lt1"/>
              </a:buClr>
              <a:buSzPct val="25000"/>
              <a:buFont typeface="Arial"/>
              <a:buNone/>
            </a:pPr>
            <a:r>
              <a:rPr lang="en-US" sz="2000" b="1" i="0" u="none" strike="noStrike" cap="none">
                <a:solidFill>
                  <a:schemeClr val="dk1"/>
                </a:solidFill>
                <a:latin typeface="Arial"/>
                <a:ea typeface="Arial"/>
                <a:cs typeface="Arial"/>
                <a:sym typeface="Arial"/>
              </a:rPr>
              <a:t>For All Business Process</a:t>
            </a:r>
          </a:p>
        </p:txBody>
      </p:sp>
      <p:sp>
        <p:nvSpPr>
          <p:cNvPr id="18" name="Shape 18"/>
          <p:cNvSpPr txBox="1"/>
          <p:nvPr/>
        </p:nvSpPr>
        <p:spPr>
          <a:xfrm>
            <a:off x="5598694" y="2772540"/>
            <a:ext cx="3545304"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a:solidFill>
                  <a:schemeClr val="lt1"/>
                </a:solidFill>
                <a:latin typeface="Arial"/>
                <a:ea typeface="Arial"/>
                <a:cs typeface="Arial"/>
                <a:sym typeface="Arial"/>
              </a:rPr>
              <a:t>clearmαtics</a:t>
            </a:r>
          </a:p>
        </p:txBody>
      </p:sp>
      <p:sp>
        <p:nvSpPr>
          <p:cNvPr id="19" name="Shape 19"/>
          <p:cNvSpPr/>
          <p:nvPr/>
        </p:nvSpPr>
        <p:spPr>
          <a:xfrm>
            <a:off x="148806" y="4019948"/>
            <a:ext cx="45718" cy="569304"/>
          </a:xfrm>
          <a:prstGeom prst="rect">
            <a:avLst/>
          </a:prstGeom>
          <a:solidFill>
            <a:schemeClr val="accent6"/>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14472945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bwMode="gray">
          <a:xfrm>
            <a:off x="835360" y="2707957"/>
            <a:ext cx="7561644" cy="492443"/>
          </a:xfrm>
        </p:spPr>
        <p:txBody>
          <a:bodyPr/>
          <a:lstStyle>
            <a:lvl1pPr algn="l">
              <a:defRPr sz="2800" b="1" baseline="0">
                <a:solidFill>
                  <a:schemeClr val="accent1"/>
                </a:solidFill>
              </a:defRPr>
            </a:lvl1pPr>
          </a:lstStyle>
          <a:p>
            <a:pPr lvl="0"/>
            <a:r>
              <a:rPr lang="en-US" noProof="0" dirty="0"/>
              <a:t>Document Title In Title Case</a:t>
            </a:r>
          </a:p>
        </p:txBody>
      </p:sp>
      <p:sp>
        <p:nvSpPr>
          <p:cNvPr id="9" name="Rectangle 3"/>
          <p:cNvSpPr>
            <a:spLocks noGrp="1" noChangeArrowheads="1"/>
          </p:cNvSpPr>
          <p:nvPr>
            <p:ph type="subTitle" idx="1" hasCustomPrompt="1"/>
          </p:nvPr>
        </p:nvSpPr>
        <p:spPr bwMode="gray">
          <a:xfrm>
            <a:off x="838200" y="3348998"/>
            <a:ext cx="4935537" cy="276999"/>
          </a:xfrm>
        </p:spPr>
        <p:txBody>
          <a:bodyPr lIns="0" tIns="0" rIns="0" bIns="0">
            <a:spAutoFit/>
          </a:bodyPr>
          <a:lstStyle>
            <a:lvl1pPr marL="0" indent="0" algn="l">
              <a:buNone/>
              <a:defRPr sz="1800" b="1" baseline="0">
                <a:solidFill>
                  <a:schemeClr val="tx1"/>
                </a:solidFill>
              </a:defRPr>
            </a:lvl1pPr>
          </a:lstStyle>
          <a:p>
            <a:pPr lvl="0"/>
            <a:r>
              <a:rPr lang="en-US" noProof="0" dirty="0"/>
              <a:t>Subtitle for date or whatever</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199" y="1295400"/>
            <a:ext cx="1809253" cy="8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28500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201168" y="576882"/>
            <a:ext cx="8741664" cy="794718"/>
          </a:xfrm>
        </p:spPr>
        <p:txBody>
          <a:bodyPr/>
          <a:lstStyle>
            <a:lvl1pPr>
              <a:defRPr sz="2600">
                <a:solidFill>
                  <a:schemeClr val="accent1"/>
                </a:solidFill>
              </a:defRPr>
            </a:lvl1pPr>
          </a:lstStyle>
          <a:p>
            <a:r>
              <a:rPr lang="en-US" dirty="0"/>
              <a:t>Titles Go At The Top In Title Case (26 </a:t>
            </a:r>
            <a:r>
              <a:rPr lang="en-US" dirty="0" err="1"/>
              <a:t>pt</a:t>
            </a:r>
            <a:r>
              <a:rPr lang="en-US" dirty="0"/>
              <a:t>) (Shift + F3 To Toggle Cases)</a:t>
            </a:r>
          </a:p>
        </p:txBody>
      </p:sp>
      <p:sp>
        <p:nvSpPr>
          <p:cNvPr id="5" name="Text Placeholder 7"/>
          <p:cNvSpPr>
            <a:spLocks noGrp="1"/>
          </p:cNvSpPr>
          <p:nvPr>
            <p:ph type="body" sz="quarter" idx="13" hasCustomPrompt="1"/>
          </p:nvPr>
        </p:nvSpPr>
        <p:spPr bwMode="gray">
          <a:xfrm>
            <a:off x="201168" y="6521827"/>
            <a:ext cx="4724400" cy="182880"/>
          </a:xfrm>
        </p:spPr>
        <p:txBody>
          <a:bodyPr wrap="none" lIns="0" tIns="0" rIns="0" bIns="0">
            <a:noAutofit/>
          </a:bodyPr>
          <a:lstStyle>
            <a:lvl1pPr marL="0" indent="0">
              <a:buNone/>
              <a:defRPr sz="1200">
                <a:solidFill>
                  <a:schemeClr val="tx1"/>
                </a:solidFill>
              </a:defRPr>
            </a:lvl1pPr>
          </a:lstStyle>
          <a:p>
            <a:pPr lvl="0"/>
            <a:r>
              <a:rPr lang="en-US" dirty="0"/>
              <a:t>Optional Source:</a:t>
            </a:r>
          </a:p>
        </p:txBody>
      </p:sp>
      <p:sp>
        <p:nvSpPr>
          <p:cNvPr id="6" name="Slide Number Placeholder 7"/>
          <p:cNvSpPr>
            <a:spLocks noGrp="1"/>
          </p:cNvSpPr>
          <p:nvPr>
            <p:ph type="sldNum" sz="quarter" idx="16"/>
          </p:nvPr>
        </p:nvSpPr>
        <p:spPr>
          <a:xfrm>
            <a:off x="201168" y="76200"/>
            <a:ext cx="1303883" cy="276999"/>
          </a:xfrm>
          <a:prstGeom prst="rect">
            <a:avLst/>
          </a:prstGeom>
        </p:spPr>
        <p:txBody>
          <a:bodyPr wrap="none" lIns="0" tIns="0" rIns="0" bIns="0">
            <a:spAutoFit/>
          </a:bodyPr>
          <a:lstStyle>
            <a:lvl1pPr algn="r">
              <a:defRPr sz="1800">
                <a:solidFill>
                  <a:schemeClr val="tx1"/>
                </a:solidFill>
              </a:defRPr>
            </a:lvl1pPr>
          </a:lstStyle>
          <a:p>
            <a:pPr algn="l"/>
            <a:r>
              <a:rPr lang="en-US"/>
              <a:t>EXHIBIT </a:t>
            </a:r>
            <a:fld id="{869A98C7-B28B-4C78-8980-33662FC7E88A}" type="slidenum">
              <a:rPr lang="en-US" smtClean="0"/>
              <a:pPr algn="l"/>
              <a:t>‹#›</a:t>
            </a:fld>
            <a:r>
              <a:rPr lang="en-US"/>
              <a:t> </a:t>
            </a:r>
            <a:endParaRPr lang="en-US" dirty="0"/>
          </a:p>
        </p:txBody>
      </p:sp>
      <p:cxnSp>
        <p:nvCxnSpPr>
          <p:cNvPr id="9" name="Straight Connector 8"/>
          <p:cNvCxnSpPr/>
          <p:nvPr userDrawn="1"/>
        </p:nvCxnSpPr>
        <p:spPr>
          <a:xfrm>
            <a:off x="201168" y="457200"/>
            <a:ext cx="874166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01168" y="6477000"/>
            <a:ext cx="874166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51752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2"/>
            <a:ext cx="7543800" cy="2593975"/>
          </a:xfrm>
        </p:spPr>
        <p:txBody>
          <a:bodyPr anchor="b"/>
          <a:lstStyle>
            <a:lvl1pPr>
              <a:defRPr sz="495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15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defRPr/>
            </a:pPr>
            <a:fld id="{6B590EE8-99B4-498D-8909-6F36492E250D}" type="datetimeFigureOut">
              <a:rPr lang="en-US" smtClean="0">
                <a:solidFill>
                  <a:srgbClr val="B4DCFA"/>
                </a:solidFill>
                <a:latin typeface="Calibri"/>
                <a:ea typeface="+mn-ea"/>
              </a:rPr>
              <a:pPr defTabSz="685800" fontAlgn="auto">
                <a:spcBef>
                  <a:spcPts val="0"/>
                </a:spcBef>
                <a:spcAft>
                  <a:spcPts val="0"/>
                </a:spcAft>
                <a:defRPr/>
              </a:pPr>
              <a:t>8/26/2020</a:t>
            </a:fld>
            <a:endParaRPr lang="en-US" dirty="0">
              <a:solidFill>
                <a:srgbClr val="B4DCFA"/>
              </a:solidFill>
              <a:latin typeface="Calibri"/>
              <a:ea typeface="+mn-ea"/>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defRPr/>
            </a:pPr>
            <a:endParaRPr lang="en-US" dirty="0">
              <a:solidFill>
                <a:prstClr val="black">
                  <a:lumMod val="60000"/>
                  <a:lumOff val="40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defRPr/>
            </a:pPr>
            <a:fld id="{8CE0ADEC-4505-4952-A698-5522FB62E438}" type="slidenum">
              <a:rPr lang="en-US" smtClean="0">
                <a:solidFill>
                  <a:srgbClr val="212745">
                    <a:lumMod val="60000"/>
                    <a:lumOff val="40000"/>
                  </a:srgbClr>
                </a:solidFill>
                <a:latin typeface="Calibri"/>
                <a:ea typeface="+mn-ea"/>
              </a:rPr>
              <a:pPr defTabSz="685800" fontAlgn="auto">
                <a:spcBef>
                  <a:spcPts val="0"/>
                </a:spcBef>
                <a:spcAft>
                  <a:spcPts val="0"/>
                </a:spcAft>
                <a:defRPr/>
              </a:pPr>
              <a:t>‹#›</a:t>
            </a:fld>
            <a:endParaRPr lang="en-US" dirty="0">
              <a:solidFill>
                <a:srgbClr val="212745">
                  <a:lumMod val="60000"/>
                  <a:lumOff val="40000"/>
                </a:srgbClr>
              </a:solidFill>
              <a:latin typeface="Calibri"/>
              <a:ea typeface="+mn-ea"/>
            </a:endParaRPr>
          </a:p>
        </p:txBody>
      </p:sp>
    </p:spTree>
    <p:extLst>
      <p:ext uri="{BB962C8B-B14F-4D97-AF65-F5344CB8AC3E}">
        <p14:creationId xmlns:p14="http://schemas.microsoft.com/office/powerpoint/2010/main" val="223046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3005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fontAlgn="auto">
              <a:spcBef>
                <a:spcPts val="0"/>
              </a:spcBef>
              <a:spcAft>
                <a:spcPts val="0"/>
              </a:spcAft>
              <a:defRPr/>
            </a:pPr>
            <a:fld id="{6B590EE8-99B4-498D-8909-6F36492E250D}" type="datetimeFigureOut">
              <a:rPr lang="en-US" smtClean="0">
                <a:solidFill>
                  <a:srgbClr val="B4DCFA"/>
                </a:solidFill>
                <a:latin typeface="Calibri"/>
                <a:ea typeface="+mn-ea"/>
              </a:rPr>
              <a:pPr defTabSz="685800" fontAlgn="auto">
                <a:spcBef>
                  <a:spcPts val="0"/>
                </a:spcBef>
                <a:spcAft>
                  <a:spcPts val="0"/>
                </a:spcAft>
                <a:defRPr/>
              </a:pPr>
              <a:t>8/26/2020</a:t>
            </a:fld>
            <a:endParaRPr lang="en-US" dirty="0">
              <a:solidFill>
                <a:srgbClr val="B4DCFA"/>
              </a:solidFill>
              <a:latin typeface="Calibri"/>
              <a:ea typeface="+mn-ea"/>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defRPr/>
            </a:pPr>
            <a:endParaRPr lang="en-US" dirty="0">
              <a:solidFill>
                <a:prstClr val="black">
                  <a:lumMod val="60000"/>
                  <a:lumOff val="40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defRPr/>
            </a:pPr>
            <a:fld id="{8CE0ADEC-4505-4952-A698-5522FB62E438}" type="slidenum">
              <a:rPr lang="en-US" smtClean="0">
                <a:solidFill>
                  <a:srgbClr val="212745">
                    <a:lumMod val="60000"/>
                    <a:lumOff val="40000"/>
                  </a:srgbClr>
                </a:solidFill>
                <a:latin typeface="Calibri"/>
                <a:ea typeface="+mn-ea"/>
              </a:rPr>
              <a:pPr defTabSz="685800" fontAlgn="auto">
                <a:spcBef>
                  <a:spcPts val="0"/>
                </a:spcBef>
                <a:spcAft>
                  <a:spcPts val="0"/>
                </a:spcAft>
                <a:defRPr/>
              </a:pPr>
              <a:t>‹#›</a:t>
            </a:fld>
            <a:endParaRPr lang="en-US" dirty="0">
              <a:solidFill>
                <a:srgbClr val="212745">
                  <a:lumMod val="60000"/>
                  <a:lumOff val="40000"/>
                </a:srgbClr>
              </a:solidFill>
              <a:latin typeface="Calibri"/>
              <a:ea typeface="+mn-ea"/>
            </a:endParaRPr>
          </a:p>
        </p:txBody>
      </p:sp>
    </p:spTree>
    <p:extLst>
      <p:ext uri="{BB962C8B-B14F-4D97-AF65-F5344CB8AC3E}">
        <p14:creationId xmlns:p14="http://schemas.microsoft.com/office/powerpoint/2010/main" val="349143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28204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B4DCFA"/>
              </a:solidFill>
            </a:endParaRPr>
          </a:p>
        </p:txBody>
      </p:sp>
      <p:sp>
        <p:nvSpPr>
          <p:cNvPr id="3" name="Footer Placeholder 2"/>
          <p:cNvSpPr>
            <a:spLocks noGrp="1"/>
          </p:cNvSpPr>
          <p:nvPr>
            <p:ph type="ftr" sz="quarter" idx="11"/>
          </p:nvPr>
        </p:nvSpPr>
        <p:spPr/>
        <p:txBody>
          <a:bodyPr/>
          <a:lstStyle/>
          <a:p>
            <a:endParaRPr lang="en-US">
              <a:solidFill>
                <a:prstClr val="black">
                  <a:lumMod val="60000"/>
                  <a:lumOff val="40000"/>
                </a:prstClr>
              </a:solidFill>
            </a:endParaRPr>
          </a:p>
        </p:txBody>
      </p:sp>
      <p:sp>
        <p:nvSpPr>
          <p:cNvPr id="4" name="Slide Number Placeholder 3"/>
          <p:cNvSpPr>
            <a:spLocks noGrp="1"/>
          </p:cNvSpPr>
          <p:nvPr>
            <p:ph type="sldNum" sz="quarter" idx="12"/>
          </p:nvPr>
        </p:nvSpPr>
        <p:spPr/>
        <p:txBody>
          <a:bodyPr/>
          <a:lstStyle/>
          <a:p>
            <a:fld id="{8CE0ADEC-4505-4952-A698-5522FB62E438}" type="slidenum">
              <a:rPr lang="en-US" smtClean="0">
                <a:solidFill>
                  <a:srgbClr val="212745">
                    <a:lumMod val="60000"/>
                    <a:lumOff val="40000"/>
                  </a:srgbClr>
                </a:solidFill>
              </a:rPr>
              <a:pPr/>
              <a:t>‹#›</a:t>
            </a:fld>
            <a:endParaRPr lang="en-US">
              <a:solidFill>
                <a:srgbClr val="212745">
                  <a:lumMod val="60000"/>
                  <a:lumOff val="40000"/>
                </a:srgbClr>
              </a:solidFill>
            </a:endParaRPr>
          </a:p>
        </p:txBody>
      </p:sp>
    </p:spTree>
    <p:extLst>
      <p:ext uri="{BB962C8B-B14F-4D97-AF65-F5344CB8AC3E}">
        <p14:creationId xmlns:p14="http://schemas.microsoft.com/office/powerpoint/2010/main" val="167209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201168" y="450008"/>
            <a:ext cx="8741664" cy="794718"/>
          </a:xfrm>
        </p:spPr>
        <p:txBody>
          <a:bodyPr/>
          <a:lstStyle>
            <a:lvl1pPr>
              <a:defRPr sz="2600">
                <a:solidFill>
                  <a:srgbClr val="0070C0"/>
                </a:solidFill>
                <a:latin typeface="Ebrima" panose="02000000000000000000" pitchFamily="2" charset="0"/>
                <a:ea typeface="Ebrima" panose="02000000000000000000" pitchFamily="2" charset="0"/>
                <a:cs typeface="Ebrima" panose="02000000000000000000" pitchFamily="2" charset="0"/>
              </a:defRPr>
            </a:lvl1pPr>
          </a:lstStyle>
          <a:p>
            <a:r>
              <a:rPr lang="en-US" dirty="0"/>
              <a:t>Titles Go At The Top In Title Case (26 </a:t>
            </a:r>
            <a:r>
              <a:rPr lang="en-US" dirty="0" err="1"/>
              <a:t>pt</a:t>
            </a:r>
            <a:r>
              <a:rPr lang="en-US" dirty="0"/>
              <a:t>) (Shift + F3 To Toggle Cases)</a:t>
            </a:r>
          </a:p>
        </p:txBody>
      </p:sp>
      <p:sp>
        <p:nvSpPr>
          <p:cNvPr id="4" name="Text Placeholder 6"/>
          <p:cNvSpPr>
            <a:spLocks noGrp="1"/>
          </p:cNvSpPr>
          <p:nvPr>
            <p:ph type="body" sz="quarter" idx="14" hasCustomPrompt="1"/>
          </p:nvPr>
        </p:nvSpPr>
        <p:spPr>
          <a:xfrm>
            <a:off x="201168" y="76200"/>
            <a:ext cx="6885432" cy="215444"/>
          </a:xfrm>
        </p:spPr>
        <p:txBody>
          <a:bodyPr wrap="square" lIns="0" tIns="0" rIns="0" bIns="0">
            <a:spAutoFit/>
          </a:bodyPr>
          <a:lstStyle>
            <a:lvl1pPr marL="0" indent="0">
              <a:buFontTx/>
              <a:buNone/>
              <a:defRPr sz="1400" cap="all">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Optional tracker</a:t>
            </a:r>
          </a:p>
        </p:txBody>
      </p:sp>
      <p:sp>
        <p:nvSpPr>
          <p:cNvPr id="5" name="Text Placeholder 7"/>
          <p:cNvSpPr>
            <a:spLocks noGrp="1"/>
          </p:cNvSpPr>
          <p:nvPr>
            <p:ph type="body" sz="quarter" idx="13" hasCustomPrompt="1"/>
          </p:nvPr>
        </p:nvSpPr>
        <p:spPr bwMode="gray">
          <a:xfrm>
            <a:off x="201168" y="6521827"/>
            <a:ext cx="4724400" cy="182880"/>
          </a:xfrm>
        </p:spPr>
        <p:txBody>
          <a:bodyPr wrap="none" lIns="0" tIns="0" rIns="0" bIns="0">
            <a:noAutofit/>
          </a:bodyPr>
          <a:lstStyle>
            <a:lvl1pPr marL="0" indent="0">
              <a:buNone/>
              <a:defRPr sz="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Optional Source:</a:t>
            </a:r>
          </a:p>
        </p:txBody>
      </p:sp>
      <p:sp>
        <p:nvSpPr>
          <p:cNvPr id="6" name="Slide Number Placeholder 7"/>
          <p:cNvSpPr>
            <a:spLocks noGrp="1"/>
          </p:cNvSpPr>
          <p:nvPr>
            <p:ph type="sldNum" sz="quarter" idx="16"/>
          </p:nvPr>
        </p:nvSpPr>
        <p:spPr>
          <a:xfrm>
            <a:off x="8713603" y="6520041"/>
            <a:ext cx="229229" cy="184666"/>
          </a:xfrm>
          <a:prstGeom prst="rect">
            <a:avLst/>
          </a:prstGeom>
        </p:spPr>
        <p:txBody>
          <a:bodyPr wrap="none" lIns="0" tIns="0" rIns="0" bIns="0">
            <a:spAutoFit/>
          </a:bodyPr>
          <a:lstStyle>
            <a:lvl1pPr algn="r">
              <a:defRPr sz="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fld id="{869A98C7-B28B-4C78-8980-33662FC7E88A}" type="slidenum">
              <a:rPr lang="en-US" smtClean="0"/>
              <a:pPr/>
              <a:t>‹#›</a:t>
            </a:fld>
            <a:r>
              <a:rPr lang="en-US"/>
              <a:t> </a:t>
            </a:r>
            <a:endParaRPr lang="en-US" dirty="0"/>
          </a:p>
        </p:txBody>
      </p:sp>
    </p:spTree>
    <p:extLst>
      <p:ext uri="{BB962C8B-B14F-4D97-AF65-F5344CB8AC3E}">
        <p14:creationId xmlns:p14="http://schemas.microsoft.com/office/powerpoint/2010/main" val="188599933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bwMode="gray">
          <a:xfrm>
            <a:off x="838200" y="1828800"/>
            <a:ext cx="7561644" cy="492443"/>
          </a:xfrm>
        </p:spPr>
        <p:txBody>
          <a:bodyPr/>
          <a:lstStyle>
            <a:lvl1pPr algn="l">
              <a:defRPr sz="3400" b="1" baseline="0">
                <a:solidFill>
                  <a:srgbClr val="0070C0"/>
                </a:solidFill>
                <a:latin typeface="Ebrima" panose="02000000000000000000" pitchFamily="2" charset="0"/>
                <a:ea typeface="Ebrima" panose="02000000000000000000" pitchFamily="2" charset="0"/>
                <a:cs typeface="Ebrima" panose="02000000000000000000" pitchFamily="2" charset="0"/>
              </a:defRPr>
            </a:lvl1pPr>
          </a:lstStyle>
          <a:p>
            <a:pPr lvl="0"/>
            <a:r>
              <a:rPr lang="en-US" noProof="0" dirty="0"/>
              <a:t>Document Title In Title Case</a:t>
            </a:r>
          </a:p>
        </p:txBody>
      </p:sp>
      <p:sp>
        <p:nvSpPr>
          <p:cNvPr id="9" name="Rectangle 3"/>
          <p:cNvSpPr>
            <a:spLocks noGrp="1" noChangeArrowheads="1"/>
          </p:cNvSpPr>
          <p:nvPr>
            <p:ph type="subTitle" idx="1" hasCustomPrompt="1"/>
          </p:nvPr>
        </p:nvSpPr>
        <p:spPr bwMode="gray">
          <a:xfrm>
            <a:off x="838200" y="3348998"/>
            <a:ext cx="4935537" cy="276999"/>
          </a:xfrm>
        </p:spPr>
        <p:txBody>
          <a:bodyPr lIns="0" tIns="0" rIns="0" bIns="0">
            <a:spAutoFit/>
          </a:bodyPr>
          <a:lstStyle>
            <a:lvl1pPr marL="0" indent="0" algn="l">
              <a:buNone/>
              <a:defRPr sz="1800" b="1" baseline="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pPr lvl="0"/>
            <a:r>
              <a:rPr lang="en-US" noProof="0" dirty="0"/>
              <a:t>Subtitle for date or whatever</a:t>
            </a:r>
          </a:p>
        </p:txBody>
      </p:sp>
    </p:spTree>
    <p:extLst>
      <p:ext uri="{BB962C8B-B14F-4D97-AF65-F5344CB8AC3E}">
        <p14:creationId xmlns:p14="http://schemas.microsoft.com/office/powerpoint/2010/main" val="1811998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bwMode="gray">
          <a:xfrm>
            <a:off x="835360" y="2707957"/>
            <a:ext cx="7561644" cy="492443"/>
          </a:xfrm>
        </p:spPr>
        <p:txBody>
          <a:bodyPr/>
          <a:lstStyle>
            <a:lvl1pPr algn="l">
              <a:defRPr sz="2800" b="1" baseline="0">
                <a:solidFill>
                  <a:schemeClr val="accent1"/>
                </a:solidFill>
              </a:defRPr>
            </a:lvl1pPr>
          </a:lstStyle>
          <a:p>
            <a:pPr lvl="0"/>
            <a:r>
              <a:rPr lang="en-US" noProof="0" dirty="0"/>
              <a:t>Document Title In Title Case</a:t>
            </a:r>
          </a:p>
        </p:txBody>
      </p:sp>
      <p:sp>
        <p:nvSpPr>
          <p:cNvPr id="9" name="Rectangle 3"/>
          <p:cNvSpPr>
            <a:spLocks noGrp="1" noChangeArrowheads="1"/>
          </p:cNvSpPr>
          <p:nvPr>
            <p:ph type="subTitle" idx="1" hasCustomPrompt="1"/>
          </p:nvPr>
        </p:nvSpPr>
        <p:spPr bwMode="gray">
          <a:xfrm>
            <a:off x="838200" y="3348998"/>
            <a:ext cx="4935537" cy="276999"/>
          </a:xfrm>
        </p:spPr>
        <p:txBody>
          <a:bodyPr lIns="0" tIns="0" rIns="0" bIns="0">
            <a:spAutoFit/>
          </a:bodyPr>
          <a:lstStyle>
            <a:lvl1pPr marL="0" indent="0" algn="l">
              <a:buNone/>
              <a:defRPr sz="1800" b="1" baseline="0">
                <a:solidFill>
                  <a:schemeClr val="tx1"/>
                </a:solidFill>
              </a:defRPr>
            </a:lvl1pPr>
          </a:lstStyle>
          <a:p>
            <a:pPr lvl="0"/>
            <a:r>
              <a:rPr lang="en-US" noProof="0" dirty="0"/>
              <a:t>Subtitle for date or whatever</a:t>
            </a:r>
          </a:p>
        </p:txBody>
      </p:sp>
      <p:pic>
        <p:nvPicPr>
          <p:cNvPr id="2150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201" y="1295400"/>
            <a:ext cx="3352800" cy="91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809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userDrawn="1"/>
        </p:nvSpPr>
        <p:spPr>
          <a:xfrm>
            <a:off x="0" y="0"/>
            <a:ext cx="9144000" cy="3810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spcBef>
                <a:spcPct val="20000"/>
              </a:spcBef>
            </a:pPr>
            <a:endParaRPr lang="en-US" sz="2000" dirty="0">
              <a:solidFill>
                <a:srgbClr val="000000"/>
              </a:solidFill>
            </a:endParaRPr>
          </a:p>
        </p:txBody>
      </p:sp>
      <p:sp>
        <p:nvSpPr>
          <p:cNvPr id="2" name="Title 1"/>
          <p:cNvSpPr>
            <a:spLocks noGrp="1"/>
          </p:cNvSpPr>
          <p:nvPr>
            <p:ph type="title" hasCustomPrompt="1"/>
          </p:nvPr>
        </p:nvSpPr>
        <p:spPr>
          <a:xfrm>
            <a:off x="201168" y="576882"/>
            <a:ext cx="8741664" cy="794718"/>
          </a:xfrm>
        </p:spPr>
        <p:txBody>
          <a:bodyPr/>
          <a:lstStyle>
            <a:lvl1pPr>
              <a:defRPr sz="2600">
                <a:solidFill>
                  <a:schemeClr val="accent1"/>
                </a:solidFill>
              </a:defRPr>
            </a:lvl1pPr>
          </a:lstStyle>
          <a:p>
            <a:r>
              <a:rPr lang="en-US" dirty="0"/>
              <a:t>Titles Go At The Top In Title Case (26 </a:t>
            </a:r>
            <a:r>
              <a:rPr lang="en-US" dirty="0" err="1"/>
              <a:t>pt</a:t>
            </a:r>
            <a:r>
              <a:rPr lang="en-US" dirty="0"/>
              <a:t>) (Shift + F3 To Toggle Cases)</a:t>
            </a:r>
          </a:p>
        </p:txBody>
      </p:sp>
      <p:sp>
        <p:nvSpPr>
          <p:cNvPr id="4" name="Text Placeholder 6"/>
          <p:cNvSpPr>
            <a:spLocks noGrp="1"/>
          </p:cNvSpPr>
          <p:nvPr>
            <p:ph type="body" sz="quarter" idx="14" hasCustomPrompt="1"/>
          </p:nvPr>
        </p:nvSpPr>
        <p:spPr>
          <a:xfrm>
            <a:off x="201168" y="76200"/>
            <a:ext cx="6885432" cy="215444"/>
          </a:xfrm>
        </p:spPr>
        <p:txBody>
          <a:bodyPr wrap="square" lIns="0" tIns="0" rIns="0" bIns="0">
            <a:spAutoFit/>
          </a:bodyPr>
          <a:lstStyle>
            <a:lvl1pPr marL="0" indent="0">
              <a:buFontTx/>
              <a:buNone/>
              <a:defRPr sz="1400" cap="all">
                <a:solidFill>
                  <a:schemeClr val="accent2"/>
                </a:solidFill>
              </a:defRPr>
            </a:lvl1pPr>
          </a:lstStyle>
          <a:p>
            <a:pPr lvl="0"/>
            <a:r>
              <a:rPr lang="en-US" dirty="0"/>
              <a:t>Optional tracker</a:t>
            </a:r>
          </a:p>
        </p:txBody>
      </p:sp>
      <p:sp>
        <p:nvSpPr>
          <p:cNvPr id="5" name="Text Placeholder 7"/>
          <p:cNvSpPr>
            <a:spLocks noGrp="1"/>
          </p:cNvSpPr>
          <p:nvPr>
            <p:ph type="body" sz="quarter" idx="13" hasCustomPrompt="1"/>
          </p:nvPr>
        </p:nvSpPr>
        <p:spPr bwMode="gray">
          <a:xfrm>
            <a:off x="201168" y="6521827"/>
            <a:ext cx="4724400" cy="182880"/>
          </a:xfrm>
        </p:spPr>
        <p:txBody>
          <a:bodyPr wrap="none" lIns="0" tIns="0" rIns="0" bIns="0">
            <a:noAutofit/>
          </a:bodyPr>
          <a:lstStyle>
            <a:lvl1pPr marL="0" indent="0">
              <a:buNone/>
              <a:defRPr sz="1200">
                <a:solidFill>
                  <a:schemeClr val="tx1"/>
                </a:solidFill>
              </a:defRPr>
            </a:lvl1pPr>
          </a:lstStyle>
          <a:p>
            <a:pPr lvl="0"/>
            <a:r>
              <a:rPr lang="en-US" dirty="0"/>
              <a:t>Optional Source:</a:t>
            </a:r>
          </a:p>
        </p:txBody>
      </p:sp>
      <p:sp>
        <p:nvSpPr>
          <p:cNvPr id="6" name="Slide Number Placeholder 7"/>
          <p:cNvSpPr>
            <a:spLocks noGrp="1"/>
          </p:cNvSpPr>
          <p:nvPr>
            <p:ph type="sldNum" sz="quarter" idx="16"/>
          </p:nvPr>
        </p:nvSpPr>
        <p:spPr>
          <a:xfrm>
            <a:off x="8712000" y="6520041"/>
            <a:ext cx="230832" cy="184666"/>
          </a:xfrm>
          <a:prstGeom prst="rect">
            <a:avLst/>
          </a:prstGeom>
        </p:spPr>
        <p:txBody>
          <a:bodyPr wrap="none" lIns="0" tIns="0" rIns="0" bIns="0">
            <a:spAutoFit/>
          </a:bodyPr>
          <a:lstStyle>
            <a:lvl1pPr algn="r">
              <a:defRPr sz="1200">
                <a:solidFill>
                  <a:schemeClr val="tx1"/>
                </a:solidFill>
              </a:defRPr>
            </a:lvl1pPr>
          </a:lstStyle>
          <a:p>
            <a:fld id="{869A98C7-B28B-4C78-8980-33662FC7E88A}" type="slidenum">
              <a:rPr lang="en-US" smtClean="0"/>
              <a:pPr/>
              <a:t>‹#›</a:t>
            </a:fld>
            <a:r>
              <a:rPr lang="en-US"/>
              <a:t> </a:t>
            </a:r>
            <a:endParaRPr lang="en-US" dirty="0"/>
          </a:p>
        </p:txBody>
      </p:sp>
      <p:pic>
        <p:nvPicPr>
          <p:cNvPr id="12" name="Picture 11" descr="logo.png"/>
          <p:cNvPicPr>
            <a:picLocks noChangeAspect="1"/>
          </p:cNvPicPr>
          <p:nvPr userDrawn="1"/>
        </p:nvPicPr>
        <p:blipFill>
          <a:blip r:embed="rId6"/>
          <a:stretch>
            <a:fillRect/>
          </a:stretch>
        </p:blipFill>
        <p:spPr>
          <a:xfrm>
            <a:off x="8333232" y="42376"/>
            <a:ext cx="609600" cy="300999"/>
          </a:xfrm>
          <a:prstGeom prst="rect">
            <a:avLst/>
          </a:prstGeom>
        </p:spPr>
      </p:pic>
    </p:spTree>
    <p:extLst>
      <p:ext uri="{BB962C8B-B14F-4D97-AF65-F5344CB8AC3E}">
        <p14:creationId xmlns:p14="http://schemas.microsoft.com/office/powerpoint/2010/main" val="422808623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905489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201168" y="450008"/>
            <a:ext cx="8741664" cy="794718"/>
          </a:xfrm>
        </p:spPr>
        <p:txBody>
          <a:bodyPr/>
          <a:lstStyle>
            <a:lvl1pPr>
              <a:defRPr sz="2600">
                <a:solidFill>
                  <a:srgbClr val="0070C0"/>
                </a:solidFill>
                <a:latin typeface="Ebrima" panose="02000000000000000000" pitchFamily="2" charset="0"/>
                <a:ea typeface="Ebrima" panose="02000000000000000000" pitchFamily="2" charset="0"/>
                <a:cs typeface="Ebrima" panose="02000000000000000000" pitchFamily="2" charset="0"/>
              </a:defRPr>
            </a:lvl1pPr>
          </a:lstStyle>
          <a:p>
            <a:r>
              <a:rPr lang="en-US" dirty="0"/>
              <a:t>Titles Go At The Top In Title Case (26 </a:t>
            </a:r>
            <a:r>
              <a:rPr lang="en-US" dirty="0" err="1"/>
              <a:t>pt</a:t>
            </a:r>
            <a:r>
              <a:rPr lang="en-US" dirty="0"/>
              <a:t>) (Shift + F3 To Toggle Cases)</a:t>
            </a:r>
          </a:p>
        </p:txBody>
      </p:sp>
      <p:sp>
        <p:nvSpPr>
          <p:cNvPr id="4" name="Text Placeholder 6"/>
          <p:cNvSpPr>
            <a:spLocks noGrp="1"/>
          </p:cNvSpPr>
          <p:nvPr>
            <p:ph type="body" sz="quarter" idx="14" hasCustomPrompt="1"/>
          </p:nvPr>
        </p:nvSpPr>
        <p:spPr>
          <a:xfrm>
            <a:off x="201168" y="76200"/>
            <a:ext cx="6885432" cy="215444"/>
          </a:xfrm>
        </p:spPr>
        <p:txBody>
          <a:bodyPr wrap="square" lIns="0" tIns="0" rIns="0" bIns="0">
            <a:spAutoFit/>
          </a:bodyPr>
          <a:lstStyle>
            <a:lvl1pPr marL="0" indent="0">
              <a:buFontTx/>
              <a:buNone/>
              <a:defRPr sz="1400" cap="all">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Optional tracker</a:t>
            </a:r>
          </a:p>
        </p:txBody>
      </p:sp>
      <p:sp>
        <p:nvSpPr>
          <p:cNvPr id="5" name="Text Placeholder 7"/>
          <p:cNvSpPr>
            <a:spLocks noGrp="1"/>
          </p:cNvSpPr>
          <p:nvPr>
            <p:ph type="body" sz="quarter" idx="13" hasCustomPrompt="1"/>
          </p:nvPr>
        </p:nvSpPr>
        <p:spPr bwMode="gray">
          <a:xfrm>
            <a:off x="201168" y="6521827"/>
            <a:ext cx="4724400" cy="182880"/>
          </a:xfrm>
        </p:spPr>
        <p:txBody>
          <a:bodyPr wrap="none" lIns="0" tIns="0" rIns="0" bIns="0">
            <a:noAutofit/>
          </a:bodyPr>
          <a:lstStyle>
            <a:lvl1pPr marL="0" indent="0">
              <a:buNone/>
              <a:defRPr sz="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Optional Source:</a:t>
            </a:r>
          </a:p>
        </p:txBody>
      </p:sp>
      <p:sp>
        <p:nvSpPr>
          <p:cNvPr id="6" name="Slide Number Placeholder 7"/>
          <p:cNvSpPr>
            <a:spLocks noGrp="1"/>
          </p:cNvSpPr>
          <p:nvPr>
            <p:ph type="sldNum" sz="quarter" idx="16"/>
          </p:nvPr>
        </p:nvSpPr>
        <p:spPr>
          <a:xfrm>
            <a:off x="8713603" y="6520041"/>
            <a:ext cx="229229" cy="184666"/>
          </a:xfrm>
          <a:prstGeom prst="rect">
            <a:avLst/>
          </a:prstGeom>
        </p:spPr>
        <p:txBody>
          <a:bodyPr wrap="none" lIns="0" tIns="0" rIns="0" bIns="0">
            <a:spAutoFit/>
          </a:bodyPr>
          <a:lstStyle>
            <a:lvl1pPr algn="r">
              <a:defRPr sz="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fld id="{869A98C7-B28B-4C78-8980-33662FC7E88A}" type="slidenum">
              <a:rPr lang="en-US" smtClean="0"/>
              <a:pPr/>
              <a:t>‹#›</a:t>
            </a:fld>
            <a:r>
              <a:rPr lang="en-US"/>
              <a:t> </a:t>
            </a:r>
            <a:endParaRPr lang="en-US" dirty="0"/>
          </a:p>
        </p:txBody>
      </p:sp>
    </p:spTree>
    <p:extLst>
      <p:ext uri="{BB962C8B-B14F-4D97-AF65-F5344CB8AC3E}">
        <p14:creationId xmlns:p14="http://schemas.microsoft.com/office/powerpoint/2010/main" val="180382900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bg>
      <p:bgPr>
        <a:solidFill>
          <a:schemeClr val="lt1"/>
        </a:solidFill>
        <a:effectLst/>
      </p:bgPr>
    </p:bg>
    <p:spTree>
      <p:nvGrpSpPr>
        <p:cNvPr id="1" name="Shape 14"/>
        <p:cNvGrpSpPr/>
        <p:nvPr/>
      </p:nvGrpSpPr>
      <p:grpSpPr>
        <a:xfrm>
          <a:off x="0" y="0"/>
          <a:ext cx="0" cy="0"/>
          <a:chOff x="0" y="0"/>
          <a:chExt cx="0" cy="0"/>
        </a:xfrm>
      </p:grpSpPr>
      <p:sp>
        <p:nvSpPr>
          <p:cNvPr id="15" name="Shape 15"/>
          <p:cNvSpPr/>
          <p:nvPr/>
        </p:nvSpPr>
        <p:spPr>
          <a:xfrm>
            <a:off x="1588" y="1588"/>
            <a:ext cx="1587" cy="1587"/>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0" y="2501652"/>
            <a:ext cx="9144000" cy="1311215"/>
          </a:xfrm>
          <a:prstGeom prst="rect">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7" name="Shape 17"/>
          <p:cNvSpPr txBox="1"/>
          <p:nvPr/>
        </p:nvSpPr>
        <p:spPr>
          <a:xfrm>
            <a:off x="194525" y="4019948"/>
            <a:ext cx="4326148" cy="77127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2000" b="1" i="0" u="none" strike="noStrike" cap="none">
                <a:solidFill>
                  <a:schemeClr val="dk1"/>
                </a:solidFill>
                <a:latin typeface="Arial"/>
                <a:ea typeface="Arial"/>
                <a:cs typeface="Arial"/>
                <a:sym typeface="Arial"/>
              </a:rPr>
              <a:t>Delivering Distributed Automation </a:t>
            </a:r>
          </a:p>
          <a:p>
            <a:pPr marL="0" marR="0" lvl="0" indent="0" algn="l" rtl="0">
              <a:lnSpc>
                <a:spcPct val="90000"/>
              </a:lnSpc>
              <a:spcBef>
                <a:spcPts val="0"/>
              </a:spcBef>
              <a:spcAft>
                <a:spcPts val="0"/>
              </a:spcAft>
              <a:buClr>
                <a:schemeClr val="lt1"/>
              </a:buClr>
              <a:buSzPct val="25000"/>
              <a:buFont typeface="Arial"/>
              <a:buNone/>
            </a:pPr>
            <a:r>
              <a:rPr lang="en-US" sz="2000" b="1" i="0" u="none" strike="noStrike" cap="none">
                <a:solidFill>
                  <a:schemeClr val="dk1"/>
                </a:solidFill>
                <a:latin typeface="Arial"/>
                <a:ea typeface="Arial"/>
                <a:cs typeface="Arial"/>
                <a:sym typeface="Arial"/>
              </a:rPr>
              <a:t>For All Business Process</a:t>
            </a:r>
          </a:p>
        </p:txBody>
      </p:sp>
      <p:sp>
        <p:nvSpPr>
          <p:cNvPr id="18" name="Shape 18"/>
          <p:cNvSpPr txBox="1"/>
          <p:nvPr/>
        </p:nvSpPr>
        <p:spPr>
          <a:xfrm>
            <a:off x="5598694" y="2772540"/>
            <a:ext cx="3545304" cy="76944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a:solidFill>
                  <a:schemeClr val="lt1"/>
                </a:solidFill>
                <a:latin typeface="Arial"/>
                <a:ea typeface="Arial"/>
                <a:cs typeface="Arial"/>
                <a:sym typeface="Arial"/>
              </a:rPr>
              <a:t>clearmαtics</a:t>
            </a:r>
          </a:p>
        </p:txBody>
      </p:sp>
      <p:sp>
        <p:nvSpPr>
          <p:cNvPr id="19" name="Shape 19"/>
          <p:cNvSpPr/>
          <p:nvPr/>
        </p:nvSpPr>
        <p:spPr>
          <a:xfrm>
            <a:off x="148806" y="4019948"/>
            <a:ext cx="45718" cy="569304"/>
          </a:xfrm>
          <a:prstGeom prst="rect">
            <a:avLst/>
          </a:prstGeom>
          <a:solidFill>
            <a:schemeClr val="accent6"/>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99753421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p:nvPr/>
        </p:nvSpPr>
        <p:spPr>
          <a:xfrm>
            <a:off x="1588" y="1588"/>
            <a:ext cx="1587" cy="1587"/>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0" y="6529137"/>
            <a:ext cx="9144000" cy="328863"/>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3" name="Shape 23"/>
          <p:cNvSpPr/>
          <p:nvPr/>
        </p:nvSpPr>
        <p:spPr>
          <a:xfrm>
            <a:off x="277352" y="90415"/>
            <a:ext cx="8616482" cy="868678"/>
          </a:xfrm>
          <a:prstGeom prst="rect">
            <a:avLst/>
          </a:prstGeom>
          <a:solidFill>
            <a:srgbClr val="F2F2F2"/>
          </a:solidFill>
          <a:ln w="25400" cap="flat" cmpd="sng">
            <a:solidFill>
              <a:srgbClr val="F2F2F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4" name="Shape 24"/>
          <p:cNvSpPr txBox="1">
            <a:spLocks noGrp="1"/>
          </p:cNvSpPr>
          <p:nvPr>
            <p:ph type="title"/>
          </p:nvPr>
        </p:nvSpPr>
        <p:spPr>
          <a:xfrm>
            <a:off x="376987" y="124644"/>
            <a:ext cx="8390022" cy="80021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2600" b="1" i="0" u="none" strike="noStrike" cap="none">
                <a:solidFill>
                  <a:srgbClr val="E50000"/>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en-US"/>
              <a:t>Click to edit Master title style</a:t>
            </a:r>
            <a:endParaRPr/>
          </a:p>
        </p:txBody>
      </p:sp>
      <p:sp>
        <p:nvSpPr>
          <p:cNvPr id="25" name="Shape 25"/>
          <p:cNvSpPr txBox="1">
            <a:spLocks noGrp="1"/>
          </p:cNvSpPr>
          <p:nvPr>
            <p:ph type="body" idx="1"/>
          </p:nvPr>
        </p:nvSpPr>
        <p:spPr>
          <a:xfrm>
            <a:off x="376987" y="1004554"/>
            <a:ext cx="8390022" cy="5420308"/>
          </a:xfrm>
          <a:prstGeom prst="rect">
            <a:avLst/>
          </a:prstGeom>
          <a:noFill/>
          <a:ln>
            <a:noFill/>
          </a:ln>
        </p:spPr>
        <p:txBody>
          <a:bodyPr lIns="91425" tIns="91425" rIns="91425" bIns="91425" anchor="t" anchorCtr="0"/>
          <a:lstStyle>
            <a:lvl1pPr marL="168275" marR="0" lvl="0" indent="60325"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6" name="Shape 26"/>
          <p:cNvSpPr txBox="1">
            <a:spLocks noGrp="1"/>
          </p:cNvSpPr>
          <p:nvPr>
            <p:ph type="sldNum" idx="12"/>
          </p:nvPr>
        </p:nvSpPr>
        <p:spPr>
          <a:xfrm>
            <a:off x="8349917" y="6548585"/>
            <a:ext cx="417094" cy="280569"/>
          </a:xfrm>
          <a:prstGeom prst="rect">
            <a:avLst/>
          </a:prstGeom>
          <a:noFill/>
          <a:ln>
            <a:noFill/>
          </a:ln>
        </p:spPr>
        <p:txBody>
          <a:bodyPr lIns="0" tIns="45700" rIns="0"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a:solidFill>
                  <a:schemeClr val="lt1"/>
                </a:solidFill>
                <a:latin typeface="Arial"/>
                <a:ea typeface="Arial"/>
                <a:cs typeface="Arial"/>
                <a:sym typeface="Arial"/>
              </a:rPr>
              <a:t>‹#›</a:t>
            </a:fld>
            <a:endParaRPr lang="en-US" sz="1200" b="0" i="0" u="none" strike="noStrike" cap="none">
              <a:solidFill>
                <a:schemeClr val="lt1"/>
              </a:solidFill>
              <a:latin typeface="Arial"/>
              <a:ea typeface="Arial"/>
              <a:cs typeface="Arial"/>
              <a:sym typeface="Arial"/>
            </a:endParaRPr>
          </a:p>
        </p:txBody>
      </p:sp>
      <p:sp>
        <p:nvSpPr>
          <p:cNvPr id="27" name="Shape 27"/>
          <p:cNvSpPr txBox="1"/>
          <p:nvPr/>
        </p:nvSpPr>
        <p:spPr>
          <a:xfrm>
            <a:off x="376987" y="6519592"/>
            <a:ext cx="1411704" cy="338554"/>
          </a:xfrm>
          <a:prstGeom prst="rect">
            <a:avLst/>
          </a:prstGeom>
          <a:noFill/>
          <a:ln>
            <a:noFill/>
          </a:ln>
        </p:spPr>
        <p:txBody>
          <a:bodyPr lIns="0" tIns="45700" rIns="0"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600" b="0" i="0" u="none" strike="noStrike" cap="none">
                <a:solidFill>
                  <a:schemeClr val="lt1"/>
                </a:solidFill>
                <a:latin typeface="Arial"/>
                <a:ea typeface="Arial"/>
                <a:cs typeface="Arial"/>
                <a:sym typeface="Arial"/>
              </a:rPr>
              <a:t>clearmαtics</a:t>
            </a:r>
          </a:p>
        </p:txBody>
      </p:sp>
      <p:sp>
        <p:nvSpPr>
          <p:cNvPr id="28" name="Shape 28"/>
          <p:cNvSpPr/>
          <p:nvPr/>
        </p:nvSpPr>
        <p:spPr>
          <a:xfrm>
            <a:off x="197128" y="90415"/>
            <a:ext cx="18286" cy="868678"/>
          </a:xfrm>
          <a:prstGeom prst="rect">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44207692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25651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383" imgH="384" progId="TCLayout.ActiveDocument.1">
                  <p:embed/>
                </p:oleObj>
              </mc:Choice>
              <mc:Fallback>
                <p:oleObj name="think-cell Slide" r:id="rId4" imgW="383"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201168" y="450008"/>
            <a:ext cx="8741664" cy="794718"/>
          </a:xfrm>
        </p:spPr>
        <p:txBody>
          <a:bodyPr/>
          <a:lstStyle>
            <a:lvl1pPr>
              <a:defRPr sz="2600">
                <a:solidFill>
                  <a:srgbClr val="0070C0"/>
                </a:solidFill>
                <a:latin typeface="Ebrima" panose="02000000000000000000" pitchFamily="2" charset="0"/>
                <a:ea typeface="Ebrima" panose="02000000000000000000" pitchFamily="2" charset="0"/>
                <a:cs typeface="Ebrima" panose="02000000000000000000" pitchFamily="2" charset="0"/>
              </a:defRPr>
            </a:lvl1pPr>
          </a:lstStyle>
          <a:p>
            <a:r>
              <a:rPr lang="en-US" dirty="0"/>
              <a:t>Titles Go At The Top In Title Case (26 </a:t>
            </a:r>
            <a:r>
              <a:rPr lang="en-US" dirty="0" err="1"/>
              <a:t>pt</a:t>
            </a:r>
            <a:r>
              <a:rPr lang="en-US" dirty="0"/>
              <a:t>) (Shift + F3 To Toggle Cases)</a:t>
            </a:r>
          </a:p>
        </p:txBody>
      </p:sp>
      <p:sp>
        <p:nvSpPr>
          <p:cNvPr id="4" name="Text Placeholder 6"/>
          <p:cNvSpPr>
            <a:spLocks noGrp="1"/>
          </p:cNvSpPr>
          <p:nvPr>
            <p:ph type="body" sz="quarter" idx="14" hasCustomPrompt="1"/>
          </p:nvPr>
        </p:nvSpPr>
        <p:spPr>
          <a:xfrm>
            <a:off x="201168" y="76200"/>
            <a:ext cx="6885432" cy="215444"/>
          </a:xfrm>
        </p:spPr>
        <p:txBody>
          <a:bodyPr wrap="square" lIns="0" tIns="0" rIns="0" bIns="0">
            <a:spAutoFit/>
          </a:bodyPr>
          <a:lstStyle>
            <a:lvl1pPr marL="0" indent="0">
              <a:buFontTx/>
              <a:buNone/>
              <a:defRPr sz="1400" cap="all">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Optional tracker</a:t>
            </a:r>
          </a:p>
        </p:txBody>
      </p:sp>
      <p:sp>
        <p:nvSpPr>
          <p:cNvPr id="5" name="Text Placeholder 7"/>
          <p:cNvSpPr>
            <a:spLocks noGrp="1"/>
          </p:cNvSpPr>
          <p:nvPr>
            <p:ph type="body" sz="quarter" idx="13" hasCustomPrompt="1"/>
          </p:nvPr>
        </p:nvSpPr>
        <p:spPr bwMode="gray">
          <a:xfrm>
            <a:off x="201168" y="6521827"/>
            <a:ext cx="4724400" cy="182880"/>
          </a:xfrm>
        </p:spPr>
        <p:txBody>
          <a:bodyPr wrap="none" lIns="0" tIns="0" rIns="0" bIns="0">
            <a:noAutofit/>
          </a:bodyPr>
          <a:lstStyle>
            <a:lvl1pPr marL="0" indent="0">
              <a:buNone/>
              <a:defRPr sz="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Optional Source:</a:t>
            </a:r>
          </a:p>
        </p:txBody>
      </p:sp>
      <p:sp>
        <p:nvSpPr>
          <p:cNvPr id="6" name="Slide Number Placeholder 7"/>
          <p:cNvSpPr>
            <a:spLocks noGrp="1"/>
          </p:cNvSpPr>
          <p:nvPr>
            <p:ph type="sldNum" sz="quarter" idx="16"/>
          </p:nvPr>
        </p:nvSpPr>
        <p:spPr>
          <a:xfrm>
            <a:off x="8713603" y="6520041"/>
            <a:ext cx="229229" cy="184666"/>
          </a:xfrm>
          <a:prstGeom prst="rect">
            <a:avLst/>
          </a:prstGeom>
        </p:spPr>
        <p:txBody>
          <a:bodyPr wrap="none" lIns="0" tIns="0" rIns="0" bIns="0">
            <a:spAutoFit/>
          </a:bodyPr>
          <a:lstStyle>
            <a:lvl1pPr algn="r">
              <a:defRPr sz="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fld id="{869A98C7-B28B-4C78-8980-33662FC7E88A}" type="slidenum">
              <a:rPr lang="en-US" smtClean="0"/>
              <a:pPr/>
              <a:t>‹#›</a:t>
            </a:fld>
            <a:r>
              <a:rPr lang="en-US"/>
              <a:t> </a:t>
            </a:r>
            <a:endParaRPr lang="en-US" dirty="0"/>
          </a:p>
        </p:txBody>
      </p:sp>
    </p:spTree>
    <p:extLst>
      <p:ext uri="{BB962C8B-B14F-4D97-AF65-F5344CB8AC3E}">
        <p14:creationId xmlns:p14="http://schemas.microsoft.com/office/powerpoint/2010/main" val="421472200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bwMode="gray">
          <a:xfrm>
            <a:off x="835360" y="2707957"/>
            <a:ext cx="7561644" cy="492443"/>
          </a:xfrm>
        </p:spPr>
        <p:txBody>
          <a:bodyPr/>
          <a:lstStyle>
            <a:lvl1pPr algn="l">
              <a:defRPr sz="2800" b="1" baseline="0">
                <a:solidFill>
                  <a:schemeClr val="accent1"/>
                </a:solidFill>
              </a:defRPr>
            </a:lvl1pPr>
          </a:lstStyle>
          <a:p>
            <a:pPr lvl="0"/>
            <a:r>
              <a:rPr lang="en-US" noProof="0" dirty="0"/>
              <a:t>Document Title In Title Case</a:t>
            </a:r>
          </a:p>
        </p:txBody>
      </p:sp>
      <p:sp>
        <p:nvSpPr>
          <p:cNvPr id="9" name="Rectangle 3"/>
          <p:cNvSpPr>
            <a:spLocks noGrp="1" noChangeArrowheads="1"/>
          </p:cNvSpPr>
          <p:nvPr>
            <p:ph type="subTitle" idx="1" hasCustomPrompt="1"/>
          </p:nvPr>
        </p:nvSpPr>
        <p:spPr bwMode="gray">
          <a:xfrm>
            <a:off x="838200" y="3348998"/>
            <a:ext cx="4935537" cy="276999"/>
          </a:xfrm>
        </p:spPr>
        <p:txBody>
          <a:bodyPr lIns="0" tIns="0" rIns="0" bIns="0">
            <a:spAutoFit/>
          </a:bodyPr>
          <a:lstStyle>
            <a:lvl1pPr marL="0" indent="0" algn="l">
              <a:buNone/>
              <a:defRPr sz="1800" b="1" baseline="0">
                <a:solidFill>
                  <a:schemeClr val="tx1"/>
                </a:solidFill>
              </a:defRPr>
            </a:lvl1pPr>
          </a:lstStyle>
          <a:p>
            <a:pPr lvl="0"/>
            <a:r>
              <a:rPr lang="en-US" noProof="0" dirty="0"/>
              <a:t>Subtitle for date or whatever</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199" y="1295400"/>
            <a:ext cx="1809253" cy="8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37694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13.xml"/><Relationship Id="rId7" Type="http://schemas.openxmlformats.org/officeDocument/2006/relationships/vmlDrawing" Target="../drawings/vmlDrawing6.v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image" Target="../media/image7.emf"/><Relationship Id="rId4" Type="http://schemas.openxmlformats.org/officeDocument/2006/relationships/slideLayout" Target="../slideLayouts/slideLayout14.xml"/><Relationship Id="rId9" Type="http://schemas.openxmlformats.org/officeDocument/2006/relationships/oleObject" Target="../embeddings/oleObject6.bin"/></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24.xml"/><Relationship Id="rId7" Type="http://schemas.openxmlformats.org/officeDocument/2006/relationships/oleObject" Target="../embeddings/oleObject10.bin"/><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ags" Target="../tags/tag11.xml"/><Relationship Id="rId5" Type="http://schemas.openxmlformats.org/officeDocument/2006/relationships/vmlDrawing" Target="../drawings/vmlDrawing10.v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1588" y="1588"/>
            <a:ext cx="1587" cy="1587"/>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 name="Shape 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7636042" y="6521116"/>
            <a:ext cx="1050756" cy="3368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854912339"/>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75" r:id="rId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1588" y="1588"/>
            <a:ext cx="1587" cy="1587"/>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 name="Shape 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7636042" y="6521116"/>
            <a:ext cx="1050756" cy="3368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2964457179"/>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60" r:id="rId4"/>
    <p:sldLayoutId id="2147483659" r:id="rId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
            </p:custDataLst>
            <p:extLst>
              <p:ext uri="{D42A27DB-BD31-4B8C-83A1-F6EECF244321}">
                <p14:modId xmlns:p14="http://schemas.microsoft.com/office/powerpoint/2010/main" val="17489702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9" imgW="462" imgH="462" progId="TCLayout.ActiveDocument.1">
                  <p:embed/>
                </p:oleObj>
              </mc:Choice>
              <mc:Fallback>
                <p:oleObj name="think-cell Slide" r:id="rId9" imgW="462" imgH="462" progId="TCLayout.ActiveDocument.1">
                  <p:embed/>
                  <p:pic>
                    <p:nvPicPr>
                      <p:cNvPr id="2" name="Object 1" hidden="1"/>
                      <p:cNvPicPr/>
                      <p:nvPr/>
                    </p:nvPicPr>
                    <p:blipFill>
                      <a:blip r:embed="rId10"/>
                      <a:stretch>
                        <a:fillRect/>
                      </a:stretch>
                    </p:blipFill>
                    <p:spPr>
                      <a:xfrm>
                        <a:off x="1588" y="1588"/>
                        <a:ext cx="1587" cy="1587"/>
                      </a:xfrm>
                      <a:prstGeom prst="rect">
                        <a:avLst/>
                      </a:prstGeom>
                    </p:spPr>
                  </p:pic>
                </p:oleObj>
              </mc:Fallback>
            </mc:AlternateContent>
          </a:graphicData>
        </a:graphic>
      </p:graphicFrame>
      <p:pic>
        <p:nvPicPr>
          <p:cNvPr id="10" name="Shape 10"/>
          <p:cNvPicPr preferRelativeResize="0"/>
          <p:nvPr/>
        </p:nvPicPr>
        <p:blipFill/>
        <p:spPr>
          <a:xfrm>
            <a:off x="1588" y="1588"/>
            <a:ext cx="1587" cy="1587"/>
          </a:xfrm>
          <a:prstGeom prst="rect">
            <a:avLst/>
          </a:prstGeom>
          <a:solidFill>
            <a:srgbClr val="FFFFFF"/>
          </a:solidFill>
          <a:ln>
            <a:noFill/>
          </a:ln>
        </p:spPr>
      </p:pic>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 name="Shape 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7636042" y="6521116"/>
            <a:ext cx="1050757" cy="33688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102907134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6" r:id="rId3"/>
    <p:sldLayoutId id="2147483705" r:id="rId4"/>
    <p:sldLayoutId id="2147483714" r:id="rId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1588" y="1588"/>
            <a:ext cx="1587" cy="1587"/>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 name="Shape 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7636042" y="6521116"/>
            <a:ext cx="1050756" cy="33688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1169407311"/>
      </p:ext>
    </p:extLst>
  </p:cSld>
  <p:clrMap bg1="lt1" tx1="dk1" bg2="dk2" tx2="lt2" accent1="accent1" accent2="accent2" accent3="accent3" accent4="accent4" accent5="accent5" accent6="accent6" hlink="hlink" folHlink="folHlink"/>
  <p:sldLayoutIdLst>
    <p:sldLayoutId id="2147483707" r:id="rId1"/>
    <p:sldLayoutId id="2147483709" r:id="rId2"/>
    <p:sldLayoutId id="2147483710" r:id="rId3"/>
    <p:sldLayoutId id="2147483711" r:id="rId4"/>
    <p:sldLayoutId id="2147483712" r:id="rId5"/>
    <p:sldLayoutId id="2147483713" r:id="rId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7" imgW="462" imgH="462" progId="TCLayout.ActiveDocument.1">
                  <p:embed/>
                </p:oleObj>
              </mc:Choice>
              <mc:Fallback>
                <p:oleObj name="think-cell Slide" r:id="rId7" imgW="462" imgH="462" progId="TCLayout.ActiveDocument.1">
                  <p:embed/>
                  <p:pic>
                    <p:nvPicPr>
                      <p:cNvPr id="2" name="Object 1" hidden="1"/>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10" name="Shape 10"/>
          <p:cNvPicPr preferRelativeResize="0"/>
          <p:nvPr/>
        </p:nvPicPr>
        <p:blipFill/>
        <p:spPr>
          <a:xfrm>
            <a:off x="1588" y="1588"/>
            <a:ext cx="1587" cy="1587"/>
          </a:xfrm>
          <a:prstGeom prst="rect">
            <a:avLst/>
          </a:prstGeom>
          <a:solidFill>
            <a:srgbClr val="FFFFFF"/>
          </a:solidFill>
          <a:ln>
            <a:noFill/>
          </a:ln>
        </p:spPr>
      </p:pic>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 name="Shape 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7636042" y="6521116"/>
            <a:ext cx="1050757" cy="33688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3202744051"/>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chart" Target="../charts/chart1.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5.xml"/><Relationship Id="rId7"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26C067-E962-4928-A26C-9D99E0DD1F7A}"/>
              </a:ext>
            </a:extLst>
          </p:cNvPr>
          <p:cNvSpPr/>
          <p:nvPr/>
        </p:nvSpPr>
        <p:spPr>
          <a:xfrm>
            <a:off x="3350601" y="4724400"/>
            <a:ext cx="5813751" cy="1754326"/>
          </a:xfrm>
          <a:prstGeom prst="rect">
            <a:avLst/>
          </a:prstGeom>
          <a:solidFill>
            <a:schemeClr val="bg2">
              <a:lumMod val="25000"/>
              <a:alpha val="59000"/>
            </a:schemeClr>
          </a:solid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ln w="10160">
                  <a:solidFill>
                    <a:srgbClr val="000000"/>
                  </a:solidFill>
                  <a:prstDash val="solid"/>
                </a:ln>
                <a:solidFill>
                  <a:srgbClr val="FFFFFF"/>
                </a:solidFill>
              </a:rPr>
              <a:t>Threats Facing the American Rail Industry: Issues and Solutions</a:t>
            </a:r>
            <a:endParaRPr kumimoji="0" lang="en-US" sz="3600" b="1" i="0" u="none" strike="noStrike" kern="1200" cap="none" spc="0" normalizeH="0" baseline="0" noProof="0" dirty="0">
              <a:ln w="10160">
                <a:solidFill>
                  <a:srgbClr val="000000"/>
                </a:solidFill>
                <a:prstDash val="solid"/>
              </a:ln>
              <a:solidFill>
                <a:srgbClr val="FFFFFF"/>
              </a:solidFill>
              <a:effectLst/>
              <a:uLnTx/>
              <a:uFillTx/>
              <a:latin typeface="Arial" pitchFamily="34" charset="0"/>
              <a:ea typeface="ＭＳ Ｐゴシック" pitchFamily="34" charset="-128"/>
              <a:cs typeface="+mn-cs"/>
            </a:endParaRPr>
          </a:p>
        </p:txBody>
      </p:sp>
      <p:sp>
        <p:nvSpPr>
          <p:cNvPr id="3" name="Subtitle 2"/>
          <p:cNvSpPr>
            <a:spLocks noGrp="1"/>
          </p:cNvSpPr>
          <p:nvPr>
            <p:ph type="subTitle" idx="1"/>
          </p:nvPr>
        </p:nvSpPr>
        <p:spPr>
          <a:xfrm>
            <a:off x="8406384" y="6516108"/>
            <a:ext cx="685800" cy="276999"/>
          </a:xfrm>
          <a:noFill/>
        </p:spPr>
        <p:txBody>
          <a:bodyPr lIns="91440"/>
          <a:lstStyle/>
          <a:p>
            <a:r>
              <a:rPr lang="en-US" dirty="0">
                <a:ln>
                  <a:solidFill>
                    <a:schemeClr val="tx1"/>
                  </a:solidFill>
                </a:ln>
                <a:solidFill>
                  <a:schemeClr val="bg1"/>
                </a:solidFill>
              </a:rPr>
              <a:t>2020</a:t>
            </a:r>
          </a:p>
        </p:txBody>
      </p:sp>
      <p:pic>
        <p:nvPicPr>
          <p:cNvPr id="4" name="Picture 3" descr="A close up of a sign&#10;&#10;Description automatically generated">
            <a:extLst>
              <a:ext uri="{FF2B5EF4-FFF2-40B4-BE49-F238E27FC236}">
                <a16:creationId xmlns:a16="http://schemas.microsoft.com/office/drawing/2014/main" id="{A51AC9CD-DF95-406E-B228-5CEBDC419F67}"/>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304801" y="286860"/>
            <a:ext cx="3276600" cy="1343145"/>
          </a:xfrm>
          <a:prstGeom prst="rect">
            <a:avLst/>
          </a:prstGeom>
        </p:spPr>
      </p:pic>
      <p:pic>
        <p:nvPicPr>
          <p:cNvPr id="10" name="Picture 9" descr="A close up of a sign&#10;&#10;Description automatically generated">
            <a:extLst>
              <a:ext uri="{FF2B5EF4-FFF2-40B4-BE49-F238E27FC236}">
                <a16:creationId xmlns:a16="http://schemas.microsoft.com/office/drawing/2014/main" id="{B3D0057C-4913-497D-85B5-91D2F4C2B4EB}"/>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a:off x="6095999" y="379274"/>
            <a:ext cx="2743200" cy="1048501"/>
          </a:xfrm>
          <a:prstGeom prst="rect">
            <a:avLst/>
          </a:prstGeom>
        </p:spPr>
      </p:pic>
    </p:spTree>
    <p:extLst>
      <p:ext uri="{BB962C8B-B14F-4D97-AF65-F5344CB8AC3E}">
        <p14:creationId xmlns:p14="http://schemas.microsoft.com/office/powerpoint/2010/main" val="236396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4" imgW="383" imgH="384" progId="TCLayout.ActiveDocument.1">
                  <p:embed/>
                </p:oleObj>
              </mc:Choice>
              <mc:Fallback>
                <p:oleObj name="think-cell Slide" r:id="rId4" imgW="383" imgH="384" progId="TCLayout.ActiveDocument.1">
                  <p:embed/>
                  <p:pic>
                    <p:nvPicPr>
                      <p:cNvPr id="14" name="Object 1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61220" y="158065"/>
            <a:ext cx="4957851" cy="794718"/>
          </a:xfrm>
        </p:spPr>
        <p:txBody>
          <a:bodyPr/>
          <a:lstStyle/>
          <a:p>
            <a:pPr algn="l"/>
            <a:r>
              <a:rPr lang="en-US" b="1" dirty="0">
                <a:solidFill>
                  <a:srgbClr val="5A80CB"/>
                </a:solidFill>
              </a:rPr>
              <a:t>The State of the Rail Industry</a:t>
            </a:r>
          </a:p>
        </p:txBody>
      </p:sp>
      <p:sp>
        <p:nvSpPr>
          <p:cNvPr id="5" name="Slide Number Placeholder 4"/>
          <p:cNvSpPr>
            <a:spLocks noGrp="1"/>
          </p:cNvSpPr>
          <p:nvPr>
            <p:ph type="sldNum" sz="quarter" idx="16"/>
          </p:nvPr>
        </p:nvSpPr>
        <p:spPr/>
        <p:txBody>
          <a:bodyPr/>
          <a:lstStyle/>
          <a:p>
            <a:fld id="{869A98C7-B28B-4C78-8980-33662FC7E88A}" type="slidenum">
              <a:rPr lang="en-US" smtClean="0"/>
              <a:pPr/>
              <a:t>1</a:t>
            </a:fld>
            <a:r>
              <a:rPr lang="en-US"/>
              <a:t> </a:t>
            </a:r>
            <a:endParaRPr lang="en-US" dirty="0"/>
          </a:p>
        </p:txBody>
      </p:sp>
      <p:pic>
        <p:nvPicPr>
          <p:cNvPr id="21" name="Picture 20">
            <a:extLst>
              <a:ext uri="{FF2B5EF4-FFF2-40B4-BE49-F238E27FC236}">
                <a16:creationId xmlns:a16="http://schemas.microsoft.com/office/drawing/2014/main" id="{810FBC1C-B858-0F41-A358-19AD201B38C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486400" y="72190"/>
            <a:ext cx="3189103" cy="4728410"/>
          </a:xfrm>
          <a:prstGeom prst="rect">
            <a:avLst/>
          </a:prstGeom>
        </p:spPr>
      </p:pic>
      <p:sp>
        <p:nvSpPr>
          <p:cNvPr id="8" name="Text Box 2">
            <a:extLst>
              <a:ext uri="{FF2B5EF4-FFF2-40B4-BE49-F238E27FC236}">
                <a16:creationId xmlns:a16="http://schemas.microsoft.com/office/drawing/2014/main" id="{95682A84-7BB7-C741-ADA2-89AD4BB6A3F5}"/>
              </a:ext>
            </a:extLst>
          </p:cNvPr>
          <p:cNvSpPr txBox="1">
            <a:spLocks noChangeArrowheads="1"/>
          </p:cNvSpPr>
          <p:nvPr/>
        </p:nvSpPr>
        <p:spPr bwMode="auto">
          <a:xfrm>
            <a:off x="445051" y="1038658"/>
            <a:ext cx="4409247" cy="2795474"/>
          </a:xfrm>
          <a:prstGeom prst="rect">
            <a:avLst/>
          </a:prstGeom>
          <a:solidFill>
            <a:schemeClr val="bg2">
              <a:lumMod val="75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The COVID-19 pandemic </a:t>
            </a:r>
            <a:r>
              <a:rPr lang="en-US" b="1" dirty="0">
                <a:latin typeface="Calibri" panose="020F0502020204030204" pitchFamily="34" charset="0"/>
                <a:ea typeface="Calibri" panose="020F0502020204030204" pitchFamily="34" charset="0"/>
                <a:cs typeface="Times New Roman" panose="02020603050405020304" pitchFamily="18" charset="0"/>
              </a:rPr>
              <a:t>has greatly impacted the freight rail supply industry. </a:t>
            </a:r>
            <a:r>
              <a:rPr lang="en-US" b="1" dirty="0">
                <a:effectLst/>
                <a:latin typeface="Calibri" panose="020F0502020204030204" pitchFamily="34" charset="0"/>
                <a:ea typeface="Calibri" panose="020F0502020204030204" pitchFamily="34" charset="0"/>
                <a:cs typeface="Times New Roman" panose="02020603050405020304" pitchFamily="18" charset="0"/>
              </a:rPr>
              <a:t>Freight railcar orders and backlog are plummeting due to the effects of the COVID-19 pandemic. Without action by Congress, this decline will result in thousands of job losses like the Great Recession, when industry unemployment reached 18.5</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baseline="30000" dirty="0">
                <a:effectLst/>
                <a:latin typeface="Calibri" panose="020F0502020204030204" pitchFamily="34" charset="0"/>
                <a:ea typeface="Calibri" panose="020F0502020204030204" pitchFamily="34" charset="0"/>
                <a:cs typeface="Times New Roman" panose="02020603050405020304" pitchFamily="18" charset="0"/>
              </a:rPr>
              <a:t>*Source: U.S. Bureau of Labor Statistics, Transportation Equipment Manufacturing, July 2009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6B40E3FB-80AD-8749-BE1D-4A5852DCCA5C}"/>
              </a:ext>
            </a:extLst>
          </p:cNvPr>
          <p:cNvGraphicFramePr/>
          <p:nvPr>
            <p:extLst>
              <p:ext uri="{D42A27DB-BD31-4B8C-83A1-F6EECF244321}">
                <p14:modId xmlns:p14="http://schemas.microsoft.com/office/powerpoint/2010/main" val="2513143491"/>
              </p:ext>
            </p:extLst>
          </p:nvPr>
        </p:nvGraphicFramePr>
        <p:xfrm>
          <a:off x="194100" y="4800600"/>
          <a:ext cx="8748732" cy="2066192"/>
        </p:xfrm>
        <a:graphic>
          <a:graphicData uri="http://schemas.openxmlformats.org/drawingml/2006/chart">
            <c:chart xmlns:c="http://schemas.openxmlformats.org/drawingml/2006/chart" xmlns:r="http://schemas.openxmlformats.org/officeDocument/2006/relationships" r:id="rId7"/>
          </a:graphicData>
        </a:graphic>
      </p:graphicFrame>
      <p:sp>
        <p:nvSpPr>
          <p:cNvPr id="4" name="TextBox 3">
            <a:extLst>
              <a:ext uri="{FF2B5EF4-FFF2-40B4-BE49-F238E27FC236}">
                <a16:creationId xmlns:a16="http://schemas.microsoft.com/office/drawing/2014/main" id="{C19F6B7C-F36A-B145-AAA3-7F8A371A1C53}"/>
              </a:ext>
            </a:extLst>
          </p:cNvPr>
          <p:cNvSpPr txBox="1"/>
          <p:nvPr/>
        </p:nvSpPr>
        <p:spPr>
          <a:xfrm>
            <a:off x="1295400" y="4396633"/>
            <a:ext cx="3723447" cy="646331"/>
          </a:xfrm>
          <a:prstGeom prst="rect">
            <a:avLst/>
          </a:prstGeom>
          <a:noFill/>
        </p:spPr>
        <p:txBody>
          <a:bodyPr wrap="square" rtlCol="0">
            <a:spAutoFit/>
          </a:bodyPr>
          <a:lstStyle/>
          <a:p>
            <a:pPr algn="ctr"/>
            <a:r>
              <a:rPr lang="en-US" b="1" dirty="0">
                <a:solidFill>
                  <a:srgbClr val="5A80CB"/>
                </a:solidFill>
                <a:latin typeface="Ebrima" panose="02000000000000000000" pitchFamily="2" charset="0"/>
                <a:ea typeface="Ebrima" panose="02000000000000000000" pitchFamily="2" charset="0"/>
                <a:cs typeface="Ebrima" panose="02000000000000000000" pitchFamily="2" charset="0"/>
              </a:rPr>
              <a:t>Freight Railcar Orders &amp; Backlog 2005-2020</a:t>
            </a:r>
          </a:p>
        </p:txBody>
      </p:sp>
    </p:spTree>
    <p:extLst>
      <p:ext uri="{BB962C8B-B14F-4D97-AF65-F5344CB8AC3E}">
        <p14:creationId xmlns:p14="http://schemas.microsoft.com/office/powerpoint/2010/main" val="330467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8" imgW="383" imgH="384" progId="TCLayout.ActiveDocument.1">
                  <p:embed/>
                </p:oleObj>
              </mc:Choice>
              <mc:Fallback>
                <p:oleObj name="think-cell Slide" r:id="rId8" imgW="383" imgH="384" progId="TCLayout.ActiveDocument.1">
                  <p:embed/>
                  <p:pic>
                    <p:nvPicPr>
                      <p:cNvPr id="14" name="Object 13" hidden="1"/>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12656" y="-8988"/>
            <a:ext cx="8741664" cy="794718"/>
          </a:xfrm>
        </p:spPr>
        <p:txBody>
          <a:bodyPr/>
          <a:lstStyle/>
          <a:p>
            <a:pPr algn="l"/>
            <a:r>
              <a:rPr lang="en-US" b="1" dirty="0">
                <a:solidFill>
                  <a:srgbClr val="5A80CB"/>
                </a:solidFill>
              </a:rPr>
              <a:t>The Ongoing Threat from China</a:t>
            </a:r>
          </a:p>
        </p:txBody>
      </p:sp>
      <p:sp>
        <p:nvSpPr>
          <p:cNvPr id="5" name="Slide Number Placeholder 4"/>
          <p:cNvSpPr>
            <a:spLocks noGrp="1"/>
          </p:cNvSpPr>
          <p:nvPr>
            <p:ph type="sldNum" sz="quarter" idx="16"/>
          </p:nvPr>
        </p:nvSpPr>
        <p:spPr/>
        <p:txBody>
          <a:bodyPr/>
          <a:lstStyle/>
          <a:p>
            <a:fld id="{869A98C7-B28B-4C78-8980-33662FC7E88A}" type="slidenum">
              <a:rPr lang="en-US" smtClean="0"/>
              <a:pPr/>
              <a:t>2</a:t>
            </a:fld>
            <a:r>
              <a:rPr lang="en-US"/>
              <a:t> </a:t>
            </a:r>
            <a:endParaRPr lang="en-US" dirty="0"/>
          </a:p>
        </p:txBody>
      </p:sp>
      <p:sp>
        <p:nvSpPr>
          <p:cNvPr id="22" name="TextBox 21">
            <a:extLst>
              <a:ext uri="{FF2B5EF4-FFF2-40B4-BE49-F238E27FC236}">
                <a16:creationId xmlns:a16="http://schemas.microsoft.com/office/drawing/2014/main" id="{837ADAFB-6635-C840-943C-CC6C1400799B}"/>
              </a:ext>
            </a:extLst>
          </p:cNvPr>
          <p:cNvSpPr txBox="1"/>
          <p:nvPr/>
        </p:nvSpPr>
        <p:spPr>
          <a:xfrm>
            <a:off x="223588" y="3048513"/>
            <a:ext cx="8518531" cy="1200329"/>
          </a:xfrm>
          <a:prstGeom prst="rect">
            <a:avLst/>
          </a:prstGeom>
          <a:solidFill>
            <a:schemeClr val="tx2">
              <a:lumMod val="20000"/>
              <a:lumOff val="80000"/>
            </a:schemeClr>
          </a:solidFill>
        </p:spPr>
        <p:txBody>
          <a:bodyPr wrap="square" rtlCol="0">
            <a:spAutoFit/>
          </a:bodyPr>
          <a:lstStyle/>
          <a:p>
            <a:pPr lvl="0"/>
            <a:r>
              <a:rPr lang="en-US" dirty="0"/>
              <a:t>Over the past 5 years, CRRC has won more than $2.6 billion in U.S. transit rail contracts. The CRRC penetrated the Australian market in the same way and within nine years had decimated the Australian domestic rail industry and is now the sole supplier to Australia with all railcars made in China. </a:t>
            </a:r>
          </a:p>
        </p:txBody>
      </p:sp>
      <p:sp>
        <p:nvSpPr>
          <p:cNvPr id="73" name="Text Placeholder 2">
            <a:extLst>
              <a:ext uri="{FF2B5EF4-FFF2-40B4-BE49-F238E27FC236}">
                <a16:creationId xmlns:a16="http://schemas.microsoft.com/office/drawing/2014/main" id="{49C15519-48DA-DC41-A3D6-694C361C9B38}"/>
              </a:ext>
            </a:extLst>
          </p:cNvPr>
          <p:cNvSpPr>
            <a:spLocks noGrp="1"/>
          </p:cNvSpPr>
          <p:nvPr>
            <p:custDataLst>
              <p:tags r:id="rId3"/>
            </p:custDataLst>
          </p:nvPr>
        </p:nvSpPr>
        <p:spPr bwMode="auto">
          <a:xfrm>
            <a:off x="4864735" y="5941834"/>
            <a:ext cx="450850" cy="2444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marL="0" indent="0" algn="ctr">
              <a:lnSpc>
                <a:spcPct val="100000"/>
              </a:lnSpc>
              <a:spcBef>
                <a:spcPct val="0"/>
              </a:spcBef>
              <a:buNone/>
            </a:pPr>
            <a:endParaRPr lang="en-US" sz="1600" dirty="0">
              <a:latin typeface="Ebrima" panose="02000000000000000000" pitchFamily="2" charset="0"/>
              <a:ea typeface="Ebrima" panose="02000000000000000000" pitchFamily="2" charset="0"/>
              <a:cs typeface="Ebrima" panose="02000000000000000000" pitchFamily="2" charset="0"/>
              <a:sym typeface="Ebrima" panose="02000000000000000000" pitchFamily="2" charset="0"/>
            </a:endParaRPr>
          </a:p>
        </p:txBody>
      </p:sp>
      <p:sp>
        <p:nvSpPr>
          <p:cNvPr id="74" name="Text Placeholder 2">
            <a:extLst>
              <a:ext uri="{FF2B5EF4-FFF2-40B4-BE49-F238E27FC236}">
                <a16:creationId xmlns:a16="http://schemas.microsoft.com/office/drawing/2014/main" id="{CED76DB6-0352-C74B-848B-048A8CCBB148}"/>
              </a:ext>
            </a:extLst>
          </p:cNvPr>
          <p:cNvSpPr>
            <a:spLocks noGrp="1"/>
          </p:cNvSpPr>
          <p:nvPr>
            <p:custDataLst>
              <p:tags r:id="rId4"/>
            </p:custDataLst>
          </p:nvPr>
        </p:nvSpPr>
        <p:spPr bwMode="auto">
          <a:xfrm>
            <a:off x="4107498" y="5941834"/>
            <a:ext cx="450850" cy="2444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marL="0" indent="0" algn="ctr">
              <a:lnSpc>
                <a:spcPct val="100000"/>
              </a:lnSpc>
              <a:spcBef>
                <a:spcPct val="0"/>
              </a:spcBef>
              <a:buNone/>
            </a:pPr>
            <a:endParaRPr lang="en-US" sz="1600" dirty="0">
              <a:latin typeface="Ebrima" panose="02000000000000000000" pitchFamily="2" charset="0"/>
              <a:ea typeface="Ebrima" panose="02000000000000000000" pitchFamily="2" charset="0"/>
              <a:cs typeface="Ebrima" panose="02000000000000000000" pitchFamily="2" charset="0"/>
              <a:sym typeface="Ebrima" panose="02000000000000000000" pitchFamily="2" charset="0"/>
            </a:endParaRPr>
          </a:p>
        </p:txBody>
      </p:sp>
      <p:sp>
        <p:nvSpPr>
          <p:cNvPr id="76" name="Text Placeholder 2">
            <a:extLst>
              <a:ext uri="{FF2B5EF4-FFF2-40B4-BE49-F238E27FC236}">
                <a16:creationId xmlns:a16="http://schemas.microsoft.com/office/drawing/2014/main" id="{1ADE189E-0392-A645-939A-C39D038B42F6}"/>
              </a:ext>
            </a:extLst>
          </p:cNvPr>
          <p:cNvSpPr>
            <a:spLocks noGrp="1"/>
          </p:cNvSpPr>
          <p:nvPr>
            <p:custDataLst>
              <p:tags r:id="rId5"/>
            </p:custDataLst>
          </p:nvPr>
        </p:nvSpPr>
        <p:spPr bwMode="auto">
          <a:xfrm>
            <a:off x="7141210" y="5941834"/>
            <a:ext cx="450850" cy="2444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marL="0" indent="0" algn="ctr">
              <a:lnSpc>
                <a:spcPct val="100000"/>
              </a:lnSpc>
              <a:spcBef>
                <a:spcPct val="0"/>
              </a:spcBef>
              <a:buNone/>
            </a:pPr>
            <a:endParaRPr lang="en-US" sz="1600" dirty="0">
              <a:latin typeface="Ebrima" panose="02000000000000000000" pitchFamily="2" charset="0"/>
              <a:ea typeface="Ebrima" panose="02000000000000000000" pitchFamily="2" charset="0"/>
              <a:cs typeface="Ebrima" panose="02000000000000000000" pitchFamily="2" charset="0"/>
              <a:sym typeface="Ebrima" panose="02000000000000000000" pitchFamily="2" charset="0"/>
            </a:endParaRPr>
          </a:p>
        </p:txBody>
      </p:sp>
      <p:sp>
        <p:nvSpPr>
          <p:cNvPr id="78" name="Text Placeholder 2">
            <a:extLst>
              <a:ext uri="{FF2B5EF4-FFF2-40B4-BE49-F238E27FC236}">
                <a16:creationId xmlns:a16="http://schemas.microsoft.com/office/drawing/2014/main" id="{8C5DC19E-CB31-144C-88EE-B7B612EAAE33}"/>
              </a:ext>
            </a:extLst>
          </p:cNvPr>
          <p:cNvSpPr>
            <a:spLocks noGrp="1"/>
          </p:cNvSpPr>
          <p:nvPr>
            <p:custDataLst>
              <p:tags r:id="rId6"/>
            </p:custDataLst>
          </p:nvPr>
        </p:nvSpPr>
        <p:spPr bwMode="auto">
          <a:xfrm>
            <a:off x="6383973" y="5941834"/>
            <a:ext cx="450850" cy="24447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marL="0" indent="0" algn="ctr">
              <a:lnSpc>
                <a:spcPct val="100000"/>
              </a:lnSpc>
              <a:spcBef>
                <a:spcPct val="0"/>
              </a:spcBef>
              <a:buNone/>
            </a:pPr>
            <a:endParaRPr lang="en-US" sz="1600" dirty="0">
              <a:latin typeface="Ebrima" panose="02000000000000000000" pitchFamily="2" charset="0"/>
              <a:ea typeface="Ebrima" panose="02000000000000000000" pitchFamily="2" charset="0"/>
              <a:cs typeface="Ebrima" panose="02000000000000000000" pitchFamily="2" charset="0"/>
              <a:sym typeface="Ebrima" panose="02000000000000000000" pitchFamily="2" charset="0"/>
            </a:endParaRPr>
          </a:p>
        </p:txBody>
      </p:sp>
      <p:sp>
        <p:nvSpPr>
          <p:cNvPr id="3" name="TextBox 2">
            <a:extLst>
              <a:ext uri="{FF2B5EF4-FFF2-40B4-BE49-F238E27FC236}">
                <a16:creationId xmlns:a16="http://schemas.microsoft.com/office/drawing/2014/main" id="{504D740A-4496-D743-BD8C-433EE65F25AE}"/>
              </a:ext>
            </a:extLst>
          </p:cNvPr>
          <p:cNvSpPr txBox="1"/>
          <p:nvPr/>
        </p:nvSpPr>
        <p:spPr>
          <a:xfrm>
            <a:off x="197494" y="1700167"/>
            <a:ext cx="8518530" cy="1200329"/>
          </a:xfrm>
          <a:prstGeom prst="rect">
            <a:avLst/>
          </a:prstGeom>
          <a:solidFill>
            <a:schemeClr val="tx2">
              <a:lumMod val="20000"/>
              <a:lumOff val="80000"/>
            </a:schemeClr>
          </a:solidFill>
        </p:spPr>
        <p:txBody>
          <a:bodyPr wrap="square" rtlCol="0">
            <a:spAutoFit/>
          </a:bodyPr>
          <a:lstStyle/>
          <a:p>
            <a:pPr lvl="0"/>
            <a:r>
              <a:rPr lang="en-US" dirty="0"/>
              <a:t>CRRC has made aggressive advances into the U.S. by using state-backed financing, below-market pricing, and other anti-competitive tactics to decimate domestic railcar manufacturing with the single end goal of destroying all domestic rolling stock production and producing all railcars in the PRC.</a:t>
            </a:r>
          </a:p>
        </p:txBody>
      </p:sp>
      <p:sp>
        <p:nvSpPr>
          <p:cNvPr id="4" name="TextBox 3">
            <a:extLst>
              <a:ext uri="{FF2B5EF4-FFF2-40B4-BE49-F238E27FC236}">
                <a16:creationId xmlns:a16="http://schemas.microsoft.com/office/drawing/2014/main" id="{7C96E3DD-A1C6-994A-A380-6B7578843EC0}"/>
              </a:ext>
            </a:extLst>
          </p:cNvPr>
          <p:cNvSpPr txBox="1"/>
          <p:nvPr/>
        </p:nvSpPr>
        <p:spPr>
          <a:xfrm>
            <a:off x="224913" y="4456113"/>
            <a:ext cx="8518531" cy="646331"/>
          </a:xfrm>
          <a:prstGeom prst="rect">
            <a:avLst/>
          </a:prstGeom>
          <a:solidFill>
            <a:schemeClr val="tx2">
              <a:lumMod val="20000"/>
              <a:lumOff val="80000"/>
            </a:schemeClr>
          </a:solidFill>
        </p:spPr>
        <p:txBody>
          <a:bodyPr wrap="square" rtlCol="0">
            <a:spAutoFit/>
          </a:bodyPr>
          <a:lstStyle/>
          <a:p>
            <a:r>
              <a:rPr lang="en-US" dirty="0"/>
              <a:t>CRRC claims they have no intent of entering the freight rail market, yet their actions say otherwise.</a:t>
            </a:r>
          </a:p>
        </p:txBody>
      </p:sp>
      <p:sp>
        <p:nvSpPr>
          <p:cNvPr id="6" name="TextBox 5">
            <a:extLst>
              <a:ext uri="{FF2B5EF4-FFF2-40B4-BE49-F238E27FC236}">
                <a16:creationId xmlns:a16="http://schemas.microsoft.com/office/drawing/2014/main" id="{622EFACD-11E9-2E49-8C8B-6D2BC889304A}"/>
              </a:ext>
            </a:extLst>
          </p:cNvPr>
          <p:cNvSpPr txBox="1"/>
          <p:nvPr/>
        </p:nvSpPr>
        <p:spPr>
          <a:xfrm>
            <a:off x="216186" y="5348221"/>
            <a:ext cx="8518529" cy="1200329"/>
          </a:xfrm>
          <a:prstGeom prst="rect">
            <a:avLst/>
          </a:prstGeom>
          <a:solidFill>
            <a:schemeClr val="accent6"/>
          </a:solidFill>
        </p:spPr>
        <p:txBody>
          <a:bodyPr wrap="square" rtlCol="0">
            <a:spAutoFit/>
          </a:bodyPr>
          <a:lstStyle/>
          <a:p>
            <a:pPr lvl="0"/>
            <a:r>
              <a:rPr lang="en-US" dirty="0"/>
              <a:t>Allowing unrestricted and continued CRRC activity during the COVID pandemic into the North American freight rail manufacturing sector threatens American economic and national security interests at the worst possible time – a duel, potentially industry ending threat.</a:t>
            </a:r>
          </a:p>
        </p:txBody>
      </p:sp>
      <p:sp>
        <p:nvSpPr>
          <p:cNvPr id="10" name="TextBox 9">
            <a:extLst>
              <a:ext uri="{FF2B5EF4-FFF2-40B4-BE49-F238E27FC236}">
                <a16:creationId xmlns:a16="http://schemas.microsoft.com/office/drawing/2014/main" id="{4768888F-2E4D-4A8C-88E9-9A967D3353B3}"/>
              </a:ext>
            </a:extLst>
          </p:cNvPr>
          <p:cNvSpPr txBox="1"/>
          <p:nvPr/>
        </p:nvSpPr>
        <p:spPr>
          <a:xfrm>
            <a:off x="189680" y="628820"/>
            <a:ext cx="8518531" cy="923330"/>
          </a:xfrm>
          <a:prstGeom prst="rect">
            <a:avLst/>
          </a:prstGeom>
          <a:solidFill>
            <a:schemeClr val="tx2">
              <a:lumMod val="20000"/>
              <a:lumOff val="80000"/>
            </a:schemeClr>
          </a:solidFill>
        </p:spPr>
        <p:txBody>
          <a:bodyPr wrap="square" rtlCol="0">
            <a:spAutoFit/>
          </a:bodyPr>
          <a:lstStyle/>
          <a:p>
            <a:pPr lvl="0"/>
            <a:r>
              <a:rPr lang="en-US" dirty="0"/>
              <a:t>Aside from the serious impacts on the industry due to the COVID-19 pandemic, the U.S. remains under serious threat from Chinese rail and steel state-owned enterprises. </a:t>
            </a:r>
          </a:p>
        </p:txBody>
      </p:sp>
    </p:spTree>
    <p:extLst>
      <p:ext uri="{BB962C8B-B14F-4D97-AF65-F5344CB8AC3E}">
        <p14:creationId xmlns:p14="http://schemas.microsoft.com/office/powerpoint/2010/main" val="72539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04E879-B24A-4652-8372-12C4F22DB43C}"/>
              </a:ext>
            </a:extLst>
          </p:cNvPr>
          <p:cNvSpPr/>
          <p:nvPr/>
        </p:nvSpPr>
        <p:spPr>
          <a:xfrm>
            <a:off x="342900" y="453705"/>
            <a:ext cx="845820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5A80CB"/>
                </a:solidFill>
                <a:effectLst/>
                <a:uLnTx/>
                <a:uFillTx/>
                <a:latin typeface="Ebrima" panose="02000000000000000000" pitchFamily="2" charset="0"/>
                <a:ea typeface="Ebrima" panose="02000000000000000000" pitchFamily="2" charset="0"/>
                <a:cs typeface="Ebrima" panose="02000000000000000000" pitchFamily="2" charset="0"/>
                <a:sym typeface="Calibri"/>
              </a:rPr>
              <a:t>CRRC Advances In the North American Market 2015-2020</a:t>
            </a:r>
            <a:endParaRPr kumimoji="0" lang="en-US" sz="2400" b="0" i="0" u="none" strike="noStrike" kern="0" cap="none" spc="0" normalizeH="0" baseline="0" noProof="0" dirty="0">
              <a:ln>
                <a:noFill/>
              </a:ln>
              <a:solidFill>
                <a:srgbClr val="5A80CB"/>
              </a:solidFill>
              <a:effectLst/>
              <a:uLnTx/>
              <a:uFillTx/>
            </a:endParaRPr>
          </a:p>
        </p:txBody>
      </p:sp>
      <p:pic>
        <p:nvPicPr>
          <p:cNvPr id="4" name="Picture 3" descr="A close up of a map&#10;&#10;Description automatically generated">
            <a:extLst>
              <a:ext uri="{FF2B5EF4-FFF2-40B4-BE49-F238E27FC236}">
                <a16:creationId xmlns:a16="http://schemas.microsoft.com/office/drawing/2014/main" id="{12D9001B-0D28-4C21-B00B-8236562CF4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343015"/>
            <a:ext cx="5526849" cy="5345020"/>
          </a:xfrm>
          <a:prstGeom prst="rect">
            <a:avLst/>
          </a:prstGeom>
        </p:spPr>
      </p:pic>
      <p:sp>
        <p:nvSpPr>
          <p:cNvPr id="28" name="Callout: Line 27">
            <a:extLst>
              <a:ext uri="{FF2B5EF4-FFF2-40B4-BE49-F238E27FC236}">
                <a16:creationId xmlns:a16="http://schemas.microsoft.com/office/drawing/2014/main" id="{78ADC3F8-6509-4CC8-9873-C68D988EF839}"/>
              </a:ext>
            </a:extLst>
          </p:cNvPr>
          <p:cNvSpPr/>
          <p:nvPr/>
        </p:nvSpPr>
        <p:spPr>
          <a:xfrm>
            <a:off x="5566626" y="1477129"/>
            <a:ext cx="1665776" cy="888273"/>
          </a:xfrm>
          <a:prstGeom prst="borderCallout1">
            <a:avLst>
              <a:gd name="adj1" fmla="val 99849"/>
              <a:gd name="adj2" fmla="val 32506"/>
              <a:gd name="adj3" fmla="val 272302"/>
              <a:gd name="adj4" fmla="val 42660"/>
            </a:avLst>
          </a:prstGeom>
        </p:spPr>
        <p:style>
          <a:lnRef idx="2">
            <a:schemeClr val="dk1"/>
          </a:lnRef>
          <a:fillRef idx="1">
            <a:schemeClr val="lt1"/>
          </a:fillRef>
          <a:effectRef idx="0">
            <a:schemeClr val="dk1"/>
          </a:effectRef>
          <a:fontRef idx="minor">
            <a:schemeClr val="dk1"/>
          </a:fontRef>
        </p:style>
        <p:txBody>
          <a:bodyPr rtlCol="0" anchor="ctr"/>
          <a:lstStyle/>
          <a:p>
            <a:r>
              <a:rPr lang="en-US" sz="1000" dirty="0">
                <a:solidFill>
                  <a:schemeClr val="tx1"/>
                </a:solidFill>
              </a:rPr>
              <a:t>ARS Canada Rolling Stock Inc., a joint venture for CRRC to build freight railcars in Moncton, New Brunswick (2017)</a:t>
            </a:r>
          </a:p>
        </p:txBody>
      </p:sp>
      <p:sp>
        <p:nvSpPr>
          <p:cNvPr id="29" name="Oval 28">
            <a:extLst>
              <a:ext uri="{FF2B5EF4-FFF2-40B4-BE49-F238E27FC236}">
                <a16:creationId xmlns:a16="http://schemas.microsoft.com/office/drawing/2014/main" id="{EE457D41-4737-4348-B41C-E6C4510442A0}"/>
              </a:ext>
            </a:extLst>
          </p:cNvPr>
          <p:cNvSpPr/>
          <p:nvPr/>
        </p:nvSpPr>
        <p:spPr>
          <a:xfrm>
            <a:off x="6248400" y="3886200"/>
            <a:ext cx="60107" cy="6010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sp>
        <p:nvSpPr>
          <p:cNvPr id="30" name="Callout: Line 29">
            <a:extLst>
              <a:ext uri="{FF2B5EF4-FFF2-40B4-BE49-F238E27FC236}">
                <a16:creationId xmlns:a16="http://schemas.microsoft.com/office/drawing/2014/main" id="{FB9ED624-9816-4835-BE18-AC006F94B5F5}"/>
              </a:ext>
            </a:extLst>
          </p:cNvPr>
          <p:cNvSpPr/>
          <p:nvPr/>
        </p:nvSpPr>
        <p:spPr>
          <a:xfrm>
            <a:off x="6836771" y="2457277"/>
            <a:ext cx="1407351" cy="663723"/>
          </a:xfrm>
          <a:prstGeom prst="borderCallout1">
            <a:avLst>
              <a:gd name="adj1" fmla="val 48321"/>
              <a:gd name="adj2" fmla="val -79"/>
              <a:gd name="adj3" fmla="val 251330"/>
              <a:gd name="adj4" fmla="val -71759"/>
            </a:avLst>
          </a:prstGeom>
        </p:spPr>
        <p:style>
          <a:lnRef idx="2">
            <a:schemeClr val="dk1"/>
          </a:lnRef>
          <a:fillRef idx="1">
            <a:schemeClr val="lt1"/>
          </a:fillRef>
          <a:effectRef idx="0">
            <a:schemeClr val="dk1"/>
          </a:effectRef>
          <a:fontRef idx="minor">
            <a:schemeClr val="dk1"/>
          </a:fontRef>
        </p:style>
        <p:txBody>
          <a:bodyPr rtlCol="0" anchor="ctr"/>
          <a:lstStyle/>
          <a:p>
            <a:r>
              <a:rPr lang="en-US" sz="1000" dirty="0">
                <a:solidFill>
                  <a:schemeClr val="tx1"/>
                </a:solidFill>
              </a:rPr>
              <a:t>CRRC won a bid in Montreal to supply 44 double-decker coaches (2017)</a:t>
            </a:r>
          </a:p>
        </p:txBody>
      </p:sp>
      <p:sp>
        <p:nvSpPr>
          <p:cNvPr id="31" name="Oval 30">
            <a:extLst>
              <a:ext uri="{FF2B5EF4-FFF2-40B4-BE49-F238E27FC236}">
                <a16:creationId xmlns:a16="http://schemas.microsoft.com/office/drawing/2014/main" id="{DF4FED6C-FA9C-416F-81DA-840B7DD66705}"/>
              </a:ext>
            </a:extLst>
          </p:cNvPr>
          <p:cNvSpPr/>
          <p:nvPr/>
        </p:nvSpPr>
        <p:spPr>
          <a:xfrm>
            <a:off x="5791200" y="4114800"/>
            <a:ext cx="70181" cy="7018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
        <p:nvSpPr>
          <p:cNvPr id="32" name="Callout: Line 31">
            <a:extLst>
              <a:ext uri="{FF2B5EF4-FFF2-40B4-BE49-F238E27FC236}">
                <a16:creationId xmlns:a16="http://schemas.microsoft.com/office/drawing/2014/main" id="{4BB89F3E-20F6-492D-92CD-C29C6785A544}"/>
              </a:ext>
            </a:extLst>
          </p:cNvPr>
          <p:cNvSpPr/>
          <p:nvPr/>
        </p:nvSpPr>
        <p:spPr>
          <a:xfrm>
            <a:off x="7188903" y="3170179"/>
            <a:ext cx="1624193" cy="746951"/>
          </a:xfrm>
          <a:prstGeom prst="borderCallout1">
            <a:avLst>
              <a:gd name="adj1" fmla="val 48321"/>
              <a:gd name="adj2" fmla="val -79"/>
              <a:gd name="adj3" fmla="val 157204"/>
              <a:gd name="adj4" fmla="val -70492"/>
            </a:avLst>
          </a:prstGeom>
        </p:spPr>
        <p:style>
          <a:lnRef idx="2">
            <a:schemeClr val="dk1"/>
          </a:lnRef>
          <a:fillRef idx="1">
            <a:schemeClr val="lt1"/>
          </a:fillRef>
          <a:effectRef idx="0">
            <a:schemeClr val="dk1"/>
          </a:effectRef>
          <a:fontRef idx="minor">
            <a:schemeClr val="dk1"/>
          </a:fontRef>
        </p:style>
        <p:txBody>
          <a:bodyPr rtlCol="0" anchor="ctr"/>
          <a:lstStyle/>
          <a:p>
            <a:pPr lvl="0" fontAlgn="base">
              <a:spcBef>
                <a:spcPct val="20000"/>
              </a:spcBef>
              <a:spcAft>
                <a:spcPct val="0"/>
              </a:spcAft>
              <a:defRPr/>
            </a:pPr>
            <a:r>
              <a:rPr lang="en-US" sz="1000" kern="0" dirty="0">
                <a:solidFill>
                  <a:srgbClr val="000000"/>
                </a:solidFill>
                <a:ea typeface="Ebrima" panose="02000000000000000000" pitchFamily="2" charset="0"/>
                <a:cs typeface="Ebrima" panose="02000000000000000000" pitchFamily="2" charset="0"/>
              </a:rPr>
              <a:t>CRRC built a $95M plant in Springfield to supply the $566M Boston subway contract (2015)</a:t>
            </a:r>
          </a:p>
        </p:txBody>
      </p:sp>
      <p:sp>
        <p:nvSpPr>
          <p:cNvPr id="33" name="Oval 32">
            <a:extLst>
              <a:ext uri="{FF2B5EF4-FFF2-40B4-BE49-F238E27FC236}">
                <a16:creationId xmlns:a16="http://schemas.microsoft.com/office/drawing/2014/main" id="{0F6AC670-0594-49B8-AD0C-4B747190DD56}"/>
              </a:ext>
            </a:extLst>
          </p:cNvPr>
          <p:cNvSpPr/>
          <p:nvPr/>
        </p:nvSpPr>
        <p:spPr>
          <a:xfrm>
            <a:off x="6019800" y="4343400"/>
            <a:ext cx="70181" cy="7018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
        <p:nvSpPr>
          <p:cNvPr id="34" name="Callout: Line 33">
            <a:extLst>
              <a:ext uri="{FF2B5EF4-FFF2-40B4-BE49-F238E27FC236}">
                <a16:creationId xmlns:a16="http://schemas.microsoft.com/office/drawing/2014/main" id="{964693C3-8F04-4BFF-80B6-DA7D743B2985}"/>
              </a:ext>
            </a:extLst>
          </p:cNvPr>
          <p:cNvSpPr/>
          <p:nvPr/>
        </p:nvSpPr>
        <p:spPr>
          <a:xfrm>
            <a:off x="7243026" y="4040105"/>
            <a:ext cx="1672374" cy="746951"/>
          </a:xfrm>
          <a:prstGeom prst="borderCallout1">
            <a:avLst>
              <a:gd name="adj1" fmla="val 48321"/>
              <a:gd name="adj2" fmla="val -79"/>
              <a:gd name="adj3" fmla="val 56704"/>
              <a:gd name="adj4" fmla="val -79356"/>
            </a:avLst>
          </a:prstGeom>
        </p:spPr>
        <p:style>
          <a:lnRef idx="2">
            <a:schemeClr val="dk1"/>
          </a:lnRef>
          <a:fillRef idx="1">
            <a:schemeClr val="lt1"/>
          </a:fillRef>
          <a:effectRef idx="0">
            <a:schemeClr val="dk1"/>
          </a:effectRef>
          <a:fontRef idx="minor">
            <a:schemeClr val="dk1"/>
          </a:fontRef>
        </p:style>
        <p:txBody>
          <a:bodyPr rtlCol="0" anchor="ctr"/>
          <a:lstStyle/>
          <a:p>
            <a:pPr lvl="0" fontAlgn="base">
              <a:spcBef>
                <a:spcPct val="20000"/>
              </a:spcBef>
              <a:spcAft>
                <a:spcPct val="0"/>
              </a:spcAft>
              <a:defRPr/>
            </a:pPr>
            <a:r>
              <a:rPr lang="en-US" sz="1000" kern="0" dirty="0">
                <a:solidFill>
                  <a:srgbClr val="000000"/>
                </a:solidFill>
                <a:ea typeface="Ebrima" panose="02000000000000000000" pitchFamily="2" charset="0"/>
                <a:cs typeface="Ebrima" panose="02000000000000000000" pitchFamily="2" charset="0"/>
              </a:rPr>
              <a:t>CRRC won a grant award to design New York City’s next generation of subway cars (2018)</a:t>
            </a:r>
          </a:p>
        </p:txBody>
      </p:sp>
      <p:sp>
        <p:nvSpPr>
          <p:cNvPr id="35" name="Oval 34">
            <a:extLst>
              <a:ext uri="{FF2B5EF4-FFF2-40B4-BE49-F238E27FC236}">
                <a16:creationId xmlns:a16="http://schemas.microsoft.com/office/drawing/2014/main" id="{B592F095-CCD9-42D1-9853-E3376FBA06CB}"/>
              </a:ext>
            </a:extLst>
          </p:cNvPr>
          <p:cNvSpPr/>
          <p:nvPr/>
        </p:nvSpPr>
        <p:spPr>
          <a:xfrm>
            <a:off x="5861381" y="4432928"/>
            <a:ext cx="70181" cy="7018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
        <p:nvSpPr>
          <p:cNvPr id="36" name="Callout: Line 35">
            <a:extLst>
              <a:ext uri="{FF2B5EF4-FFF2-40B4-BE49-F238E27FC236}">
                <a16:creationId xmlns:a16="http://schemas.microsoft.com/office/drawing/2014/main" id="{4BD21656-B283-42BB-B5DC-B49BE8C7E41F}"/>
              </a:ext>
            </a:extLst>
          </p:cNvPr>
          <p:cNvSpPr/>
          <p:nvPr/>
        </p:nvSpPr>
        <p:spPr>
          <a:xfrm>
            <a:off x="7284667" y="4945098"/>
            <a:ext cx="1630733" cy="888272"/>
          </a:xfrm>
          <a:prstGeom prst="borderCallout1">
            <a:avLst>
              <a:gd name="adj1" fmla="val 48321"/>
              <a:gd name="adj2" fmla="val -79"/>
              <a:gd name="adj3" fmla="val -30357"/>
              <a:gd name="adj4" fmla="val -93326"/>
            </a:avLst>
          </a:prstGeom>
        </p:spPr>
        <p:style>
          <a:lnRef idx="2">
            <a:schemeClr val="dk1"/>
          </a:lnRef>
          <a:fillRef idx="1">
            <a:schemeClr val="lt1"/>
          </a:fillRef>
          <a:effectRef idx="0">
            <a:schemeClr val="dk1"/>
          </a:effectRef>
          <a:fontRef idx="minor">
            <a:schemeClr val="dk1"/>
          </a:fontRef>
        </p:style>
        <p:txBody>
          <a:bodyPr rtlCol="0" anchor="ctr"/>
          <a:lstStyle/>
          <a:p>
            <a:pPr lvl="0" fontAlgn="base">
              <a:spcBef>
                <a:spcPct val="20000"/>
              </a:spcBef>
              <a:spcAft>
                <a:spcPct val="0"/>
              </a:spcAft>
              <a:defRPr/>
            </a:pPr>
            <a:r>
              <a:rPr lang="en-US" sz="1000" kern="0" dirty="0">
                <a:solidFill>
                  <a:srgbClr val="000000"/>
                </a:solidFill>
                <a:ea typeface="Ebrima" panose="02000000000000000000" pitchFamily="2" charset="0"/>
                <a:cs typeface="Ebrima" panose="02000000000000000000" pitchFamily="2" charset="0"/>
              </a:rPr>
              <a:t>Passage of TIVSA legislation ensures CRRC cannot bid on WMATA in Washington, D.C. (2019)</a:t>
            </a:r>
          </a:p>
        </p:txBody>
      </p:sp>
      <p:sp>
        <p:nvSpPr>
          <p:cNvPr id="37" name="Oval 36">
            <a:extLst>
              <a:ext uri="{FF2B5EF4-FFF2-40B4-BE49-F238E27FC236}">
                <a16:creationId xmlns:a16="http://schemas.microsoft.com/office/drawing/2014/main" id="{94DAFDC8-D439-4B10-830B-E5FA28204083}"/>
              </a:ext>
            </a:extLst>
          </p:cNvPr>
          <p:cNvSpPr/>
          <p:nvPr/>
        </p:nvSpPr>
        <p:spPr>
          <a:xfrm>
            <a:off x="5721019" y="4648200"/>
            <a:ext cx="70181" cy="7018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
        <p:nvSpPr>
          <p:cNvPr id="38" name="Callout: Line 37">
            <a:extLst>
              <a:ext uri="{FF2B5EF4-FFF2-40B4-BE49-F238E27FC236}">
                <a16:creationId xmlns:a16="http://schemas.microsoft.com/office/drawing/2014/main" id="{D1C28ABE-0751-4015-AD74-08D7DB52763F}"/>
              </a:ext>
            </a:extLst>
          </p:cNvPr>
          <p:cNvSpPr/>
          <p:nvPr/>
        </p:nvSpPr>
        <p:spPr>
          <a:xfrm>
            <a:off x="7284666" y="5898098"/>
            <a:ext cx="1783134" cy="888272"/>
          </a:xfrm>
          <a:prstGeom prst="borderCallout1">
            <a:avLst>
              <a:gd name="adj1" fmla="val 760"/>
              <a:gd name="adj2" fmla="val -79"/>
              <a:gd name="adj3" fmla="val -93172"/>
              <a:gd name="adj4" fmla="val -84054"/>
            </a:avLst>
          </a:prstGeom>
        </p:spPr>
        <p:style>
          <a:lnRef idx="2">
            <a:schemeClr val="dk1"/>
          </a:lnRef>
          <a:fillRef idx="1">
            <a:schemeClr val="lt1"/>
          </a:fillRef>
          <a:effectRef idx="0">
            <a:schemeClr val="dk1"/>
          </a:effectRef>
          <a:fontRef idx="minor">
            <a:schemeClr val="dk1"/>
          </a:fontRef>
        </p:style>
        <p:txBody>
          <a:bodyPr rtlCol="0" anchor="ctr"/>
          <a:lstStyle/>
          <a:p>
            <a:r>
              <a:rPr lang="en-US" sz="1000" dirty="0">
                <a:solidFill>
                  <a:schemeClr val="tx1"/>
                </a:solidFill>
              </a:rPr>
              <a:t>CRRC previously owned 50% of a now-defunct rail car manufacturer Vertex in Wilmington, NC (closed 2018)</a:t>
            </a:r>
          </a:p>
        </p:txBody>
      </p:sp>
      <p:sp>
        <p:nvSpPr>
          <p:cNvPr id="39" name="Oval 38">
            <a:extLst>
              <a:ext uri="{FF2B5EF4-FFF2-40B4-BE49-F238E27FC236}">
                <a16:creationId xmlns:a16="http://schemas.microsoft.com/office/drawing/2014/main" id="{068328CF-C732-493D-AA4D-EFAB957C192A}"/>
              </a:ext>
            </a:extLst>
          </p:cNvPr>
          <p:cNvSpPr/>
          <p:nvPr/>
        </p:nvSpPr>
        <p:spPr>
          <a:xfrm>
            <a:off x="5713874" y="5030535"/>
            <a:ext cx="84469" cy="844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sp>
        <p:nvSpPr>
          <p:cNvPr id="40" name="Callout: Line 39">
            <a:extLst>
              <a:ext uri="{FF2B5EF4-FFF2-40B4-BE49-F238E27FC236}">
                <a16:creationId xmlns:a16="http://schemas.microsoft.com/office/drawing/2014/main" id="{3DFE5EF3-E76D-42D9-84E6-698DBEBF6E10}"/>
              </a:ext>
            </a:extLst>
          </p:cNvPr>
          <p:cNvSpPr/>
          <p:nvPr/>
        </p:nvSpPr>
        <p:spPr>
          <a:xfrm>
            <a:off x="4158602" y="2365403"/>
            <a:ext cx="1349394" cy="804776"/>
          </a:xfrm>
          <a:prstGeom prst="borderCallout1">
            <a:avLst>
              <a:gd name="adj1" fmla="val 98274"/>
              <a:gd name="adj2" fmla="val 58494"/>
              <a:gd name="adj3" fmla="val 274768"/>
              <a:gd name="adj4" fmla="val 124195"/>
            </a:avLst>
          </a:prstGeom>
        </p:spPr>
        <p:style>
          <a:lnRef idx="2">
            <a:schemeClr val="dk1"/>
          </a:lnRef>
          <a:fillRef idx="1">
            <a:schemeClr val="lt1"/>
          </a:fillRef>
          <a:effectRef idx="0">
            <a:schemeClr val="dk1"/>
          </a:effectRef>
          <a:fontRef idx="minor">
            <a:schemeClr val="dk1"/>
          </a:fontRef>
        </p:style>
        <p:txBody>
          <a:bodyPr rtlCol="0" anchor="ctr"/>
          <a:lstStyle/>
          <a:p>
            <a:pPr lvl="0" fontAlgn="base">
              <a:spcBef>
                <a:spcPct val="20000"/>
              </a:spcBef>
              <a:spcAft>
                <a:spcPct val="0"/>
              </a:spcAft>
              <a:defRPr/>
            </a:pPr>
            <a:r>
              <a:rPr lang="en-US" sz="1000" kern="0" dirty="0">
                <a:solidFill>
                  <a:srgbClr val="000000"/>
                </a:solidFill>
                <a:ea typeface="Ebrima" panose="02000000000000000000" pitchFamily="2" charset="0"/>
                <a:cs typeface="Ebrima" panose="02000000000000000000" pitchFamily="2" charset="0"/>
              </a:rPr>
              <a:t>CRRC awarded $137.5M contract to build bilevel railcars in Philadelphia (2017)</a:t>
            </a:r>
          </a:p>
        </p:txBody>
      </p:sp>
      <p:sp>
        <p:nvSpPr>
          <p:cNvPr id="41" name="Oval 40">
            <a:extLst>
              <a:ext uri="{FF2B5EF4-FFF2-40B4-BE49-F238E27FC236}">
                <a16:creationId xmlns:a16="http://schemas.microsoft.com/office/drawing/2014/main" id="{E28BA3F7-031B-48A2-8D9F-EAC58C5DA888}"/>
              </a:ext>
            </a:extLst>
          </p:cNvPr>
          <p:cNvSpPr/>
          <p:nvPr/>
        </p:nvSpPr>
        <p:spPr>
          <a:xfrm>
            <a:off x="5812002" y="4545848"/>
            <a:ext cx="84469" cy="844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sp>
        <p:nvSpPr>
          <p:cNvPr id="43" name="Callout: Line 42">
            <a:extLst>
              <a:ext uri="{FF2B5EF4-FFF2-40B4-BE49-F238E27FC236}">
                <a16:creationId xmlns:a16="http://schemas.microsoft.com/office/drawing/2014/main" id="{E222648E-CAD2-4C70-BCB0-F46AE7B90BBA}"/>
              </a:ext>
            </a:extLst>
          </p:cNvPr>
          <p:cNvSpPr/>
          <p:nvPr/>
        </p:nvSpPr>
        <p:spPr>
          <a:xfrm>
            <a:off x="2337875" y="2235567"/>
            <a:ext cx="1665837" cy="989401"/>
          </a:xfrm>
          <a:prstGeom prst="borderCallout1">
            <a:avLst>
              <a:gd name="adj1" fmla="val 99100"/>
              <a:gd name="adj2" fmla="val 66983"/>
              <a:gd name="adj3" fmla="val 235979"/>
              <a:gd name="adj4" fmla="val 166811"/>
            </a:avLst>
          </a:prstGeom>
        </p:spPr>
        <p:style>
          <a:lnRef idx="2">
            <a:schemeClr val="dk1"/>
          </a:lnRef>
          <a:fillRef idx="1">
            <a:schemeClr val="lt1"/>
          </a:fillRef>
          <a:effectRef idx="0">
            <a:schemeClr val="dk1"/>
          </a:effectRef>
          <a:fontRef idx="minor">
            <a:schemeClr val="dk1"/>
          </a:fontRef>
        </p:style>
        <p:txBody>
          <a:bodyPr rtlCol="0" anchor="ctr"/>
          <a:lstStyle/>
          <a:p>
            <a:pPr lvl="0" fontAlgn="base">
              <a:spcBef>
                <a:spcPct val="20000"/>
              </a:spcBef>
              <a:spcAft>
                <a:spcPct val="0"/>
              </a:spcAft>
              <a:defRPr/>
            </a:pPr>
            <a:r>
              <a:rPr lang="en-US" sz="1000" kern="0" dirty="0">
                <a:solidFill>
                  <a:srgbClr val="000000"/>
                </a:solidFill>
                <a:ea typeface="Ebrima" panose="02000000000000000000" pitchFamily="2" charset="0"/>
                <a:cs typeface="Ebrima" panose="02000000000000000000" pitchFamily="2" charset="0"/>
              </a:rPr>
              <a:t>CRRC won $1.3B contract from Chicago Transit Authority. CRRC’s second U.S. facility has been built in Chicago (2016)</a:t>
            </a:r>
          </a:p>
        </p:txBody>
      </p:sp>
      <p:sp>
        <p:nvSpPr>
          <p:cNvPr id="44" name="Oval 43">
            <a:extLst>
              <a:ext uri="{FF2B5EF4-FFF2-40B4-BE49-F238E27FC236}">
                <a16:creationId xmlns:a16="http://schemas.microsoft.com/office/drawing/2014/main" id="{95BABB54-0F77-4AAF-9BA8-CD79AE256001}"/>
              </a:ext>
            </a:extLst>
          </p:cNvPr>
          <p:cNvSpPr/>
          <p:nvPr/>
        </p:nvSpPr>
        <p:spPr>
          <a:xfrm>
            <a:off x="5073715" y="4540246"/>
            <a:ext cx="84469" cy="844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sp>
        <p:nvSpPr>
          <p:cNvPr id="45" name="Callout: Line 44">
            <a:extLst>
              <a:ext uri="{FF2B5EF4-FFF2-40B4-BE49-F238E27FC236}">
                <a16:creationId xmlns:a16="http://schemas.microsoft.com/office/drawing/2014/main" id="{8E6B25F5-6719-4719-BC95-8F1E5DA9AC23}"/>
              </a:ext>
            </a:extLst>
          </p:cNvPr>
          <p:cNvSpPr/>
          <p:nvPr/>
        </p:nvSpPr>
        <p:spPr>
          <a:xfrm>
            <a:off x="623946" y="4540246"/>
            <a:ext cx="1502231" cy="883725"/>
          </a:xfrm>
          <a:prstGeom prst="borderCallout1">
            <a:avLst>
              <a:gd name="adj1" fmla="val 63093"/>
              <a:gd name="adj2" fmla="val 100007"/>
              <a:gd name="adj3" fmla="val 63009"/>
              <a:gd name="adj4" fmla="val 173604"/>
            </a:avLst>
          </a:prstGeom>
        </p:spPr>
        <p:style>
          <a:lnRef idx="2">
            <a:schemeClr val="dk1"/>
          </a:lnRef>
          <a:fillRef idx="1">
            <a:schemeClr val="lt1"/>
          </a:fillRef>
          <a:effectRef idx="0">
            <a:schemeClr val="dk1"/>
          </a:effectRef>
          <a:fontRef idx="minor">
            <a:schemeClr val="dk1"/>
          </a:fontRef>
        </p:style>
        <p:txBody>
          <a:bodyPr rtlCol="0" anchor="ctr"/>
          <a:lstStyle/>
          <a:p>
            <a:r>
              <a:rPr lang="en-US" sz="1000" dirty="0">
                <a:solidFill>
                  <a:schemeClr val="tx1"/>
                </a:solidFill>
              </a:rPr>
              <a:t>The CRRC Springfield facility will supply cars for CRRC’s $178M Los Angeles rail contract (2017)</a:t>
            </a:r>
          </a:p>
        </p:txBody>
      </p:sp>
      <p:sp>
        <p:nvSpPr>
          <p:cNvPr id="46" name="Oval 45">
            <a:extLst>
              <a:ext uri="{FF2B5EF4-FFF2-40B4-BE49-F238E27FC236}">
                <a16:creationId xmlns:a16="http://schemas.microsoft.com/office/drawing/2014/main" id="{696C6C91-08AA-4C95-BC83-F93D3622A74D}"/>
              </a:ext>
            </a:extLst>
          </p:cNvPr>
          <p:cNvSpPr/>
          <p:nvPr/>
        </p:nvSpPr>
        <p:spPr>
          <a:xfrm>
            <a:off x="3170793" y="5072769"/>
            <a:ext cx="84469" cy="844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sp>
        <p:nvSpPr>
          <p:cNvPr id="47" name="Callout: Line 46">
            <a:extLst>
              <a:ext uri="{FF2B5EF4-FFF2-40B4-BE49-F238E27FC236}">
                <a16:creationId xmlns:a16="http://schemas.microsoft.com/office/drawing/2014/main" id="{07DBC183-AD07-418B-AE38-0655E6B349AC}"/>
              </a:ext>
            </a:extLst>
          </p:cNvPr>
          <p:cNvSpPr/>
          <p:nvPr/>
        </p:nvSpPr>
        <p:spPr>
          <a:xfrm>
            <a:off x="5577250" y="5889894"/>
            <a:ext cx="1655152" cy="888272"/>
          </a:xfrm>
          <a:prstGeom prst="borderCallout1">
            <a:avLst>
              <a:gd name="adj1" fmla="val -1094"/>
              <a:gd name="adj2" fmla="val 33771"/>
              <a:gd name="adj3" fmla="val -28423"/>
              <a:gd name="adj4" fmla="val 10001"/>
            </a:avLst>
          </a:prstGeom>
        </p:spPr>
        <p:style>
          <a:lnRef idx="2">
            <a:schemeClr val="dk1"/>
          </a:lnRef>
          <a:fillRef idx="1">
            <a:schemeClr val="lt1"/>
          </a:fillRef>
          <a:effectRef idx="0">
            <a:schemeClr val="dk1"/>
          </a:effectRef>
          <a:fontRef idx="minor">
            <a:schemeClr val="dk1"/>
          </a:fontRef>
        </p:style>
        <p:txBody>
          <a:bodyPr rtlCol="0" anchor="ctr"/>
          <a:lstStyle/>
          <a:p>
            <a:r>
              <a:rPr lang="en-US" sz="1000" dirty="0">
                <a:solidFill>
                  <a:schemeClr val="tx1"/>
                </a:solidFill>
              </a:rPr>
              <a:t>Miami-Dade prohibited Chinese transit companies from bidding on new monorail project (2019)</a:t>
            </a:r>
          </a:p>
        </p:txBody>
      </p:sp>
      <p:sp>
        <p:nvSpPr>
          <p:cNvPr id="48" name="Oval 47">
            <a:extLst>
              <a:ext uri="{FF2B5EF4-FFF2-40B4-BE49-F238E27FC236}">
                <a16:creationId xmlns:a16="http://schemas.microsoft.com/office/drawing/2014/main" id="{24EA454A-7EBD-4F7C-9DAD-F0EDD487D149}"/>
              </a:ext>
            </a:extLst>
          </p:cNvPr>
          <p:cNvSpPr/>
          <p:nvPr/>
        </p:nvSpPr>
        <p:spPr>
          <a:xfrm>
            <a:off x="5727533" y="5623006"/>
            <a:ext cx="84469" cy="844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sp>
        <p:nvSpPr>
          <p:cNvPr id="49" name="Callout: Line 48">
            <a:extLst>
              <a:ext uri="{FF2B5EF4-FFF2-40B4-BE49-F238E27FC236}">
                <a16:creationId xmlns:a16="http://schemas.microsoft.com/office/drawing/2014/main" id="{6255A946-BCFB-44B0-B7E7-AEF7387AAAE7}"/>
              </a:ext>
            </a:extLst>
          </p:cNvPr>
          <p:cNvSpPr/>
          <p:nvPr/>
        </p:nvSpPr>
        <p:spPr>
          <a:xfrm>
            <a:off x="2110304" y="3604728"/>
            <a:ext cx="1570593" cy="870753"/>
          </a:xfrm>
          <a:prstGeom prst="borderCallout1">
            <a:avLst>
              <a:gd name="adj1" fmla="val 71815"/>
              <a:gd name="adj2" fmla="val 99943"/>
              <a:gd name="adj3" fmla="val 186265"/>
              <a:gd name="adj4" fmla="val 211966"/>
            </a:avLst>
          </a:prstGeom>
        </p:spPr>
        <p:style>
          <a:lnRef idx="2">
            <a:schemeClr val="dk1"/>
          </a:lnRef>
          <a:fillRef idx="1">
            <a:schemeClr val="lt1"/>
          </a:fillRef>
          <a:effectRef idx="0">
            <a:schemeClr val="dk1"/>
          </a:effectRef>
          <a:fontRef idx="minor">
            <a:schemeClr val="dk1"/>
          </a:fontRef>
        </p:style>
        <p:txBody>
          <a:bodyPr rtlCol="0" anchor="ctr"/>
          <a:lstStyle/>
          <a:p>
            <a:r>
              <a:rPr lang="en-US" sz="1000" dirty="0">
                <a:solidFill>
                  <a:schemeClr val="tx1"/>
                </a:solidFill>
              </a:rPr>
              <a:t>CRRC unsuccessfully bid for a $600 million contract to supply railcars for Atlanta’s MARTA system (2019)</a:t>
            </a:r>
          </a:p>
        </p:txBody>
      </p:sp>
      <p:sp>
        <p:nvSpPr>
          <p:cNvPr id="50" name="Oval 49">
            <a:extLst>
              <a:ext uri="{FF2B5EF4-FFF2-40B4-BE49-F238E27FC236}">
                <a16:creationId xmlns:a16="http://schemas.microsoft.com/office/drawing/2014/main" id="{CBAFEFE8-CCD8-4183-AB2E-FD0E80B47298}"/>
              </a:ext>
            </a:extLst>
          </p:cNvPr>
          <p:cNvSpPr/>
          <p:nvPr/>
        </p:nvSpPr>
        <p:spPr>
          <a:xfrm>
            <a:off x="5435552" y="5174274"/>
            <a:ext cx="84469" cy="844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sp>
        <p:nvSpPr>
          <p:cNvPr id="51" name="Callout: Line 50">
            <a:extLst>
              <a:ext uri="{FF2B5EF4-FFF2-40B4-BE49-F238E27FC236}">
                <a16:creationId xmlns:a16="http://schemas.microsoft.com/office/drawing/2014/main" id="{D0F9A10A-52A7-40C2-9C60-30FE335D851E}"/>
              </a:ext>
            </a:extLst>
          </p:cNvPr>
          <p:cNvSpPr/>
          <p:nvPr/>
        </p:nvSpPr>
        <p:spPr>
          <a:xfrm>
            <a:off x="929094" y="5665241"/>
            <a:ext cx="1570593" cy="737534"/>
          </a:xfrm>
          <a:prstGeom prst="borderCallout1">
            <a:avLst>
              <a:gd name="adj1" fmla="val 52656"/>
              <a:gd name="adj2" fmla="val 101190"/>
              <a:gd name="adj3" fmla="val 28175"/>
              <a:gd name="adj4" fmla="val 218371"/>
            </a:avLst>
          </a:prstGeom>
        </p:spPr>
        <p:style>
          <a:lnRef idx="2">
            <a:schemeClr val="dk1"/>
          </a:lnRef>
          <a:fillRef idx="1">
            <a:schemeClr val="lt1"/>
          </a:fillRef>
          <a:effectRef idx="0">
            <a:schemeClr val="dk1"/>
          </a:effectRef>
          <a:fontRef idx="minor">
            <a:schemeClr val="dk1"/>
          </a:fontRef>
        </p:style>
        <p:txBody>
          <a:bodyPr rtlCol="0" anchor="ctr"/>
          <a:lstStyle/>
          <a:p>
            <a:r>
              <a:rPr lang="en-US" sz="1000" dirty="0">
                <a:solidFill>
                  <a:schemeClr val="tx1"/>
                </a:solidFill>
              </a:rPr>
              <a:t>CRRC won a contract for 26 light rail vehicles with Monterrey Metro Bureau (2019)</a:t>
            </a:r>
          </a:p>
        </p:txBody>
      </p:sp>
      <p:sp>
        <p:nvSpPr>
          <p:cNvPr id="52" name="Oval 51">
            <a:extLst>
              <a:ext uri="{FF2B5EF4-FFF2-40B4-BE49-F238E27FC236}">
                <a16:creationId xmlns:a16="http://schemas.microsoft.com/office/drawing/2014/main" id="{F8009D05-5AE4-4671-91B3-D5B407196F24}"/>
              </a:ext>
            </a:extLst>
          </p:cNvPr>
          <p:cNvSpPr/>
          <p:nvPr/>
        </p:nvSpPr>
        <p:spPr>
          <a:xfrm>
            <a:off x="4343400" y="5805425"/>
            <a:ext cx="84469" cy="844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25988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4" imgW="383" imgH="384" progId="TCLayout.ActiveDocument.1">
                  <p:embed/>
                </p:oleObj>
              </mc:Choice>
              <mc:Fallback>
                <p:oleObj name="think-cell Slide" r:id="rId4" imgW="383" imgH="384" progId="TCLayout.ActiveDocument.1">
                  <p:embed/>
                  <p:pic>
                    <p:nvPicPr>
                      <p:cNvPr id="14" name="Object 1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01168" y="292485"/>
            <a:ext cx="8741664" cy="794718"/>
          </a:xfrm>
        </p:spPr>
        <p:txBody>
          <a:bodyPr/>
          <a:lstStyle/>
          <a:p>
            <a:pPr algn="l"/>
            <a:r>
              <a:rPr lang="en-US" b="1" dirty="0"/>
              <a:t>The Freight RAILCAR ACT – A Commonsense Recovery Solution</a:t>
            </a:r>
          </a:p>
        </p:txBody>
      </p:sp>
      <p:sp>
        <p:nvSpPr>
          <p:cNvPr id="5" name="Slide Number Placeholder 4"/>
          <p:cNvSpPr>
            <a:spLocks noGrp="1"/>
          </p:cNvSpPr>
          <p:nvPr>
            <p:ph type="sldNum" sz="quarter" idx="16"/>
          </p:nvPr>
        </p:nvSpPr>
        <p:spPr/>
        <p:txBody>
          <a:bodyPr/>
          <a:lstStyle/>
          <a:p>
            <a:fld id="{869A98C7-B28B-4C78-8980-33662FC7E88A}" type="slidenum">
              <a:rPr lang="en-US" smtClean="0"/>
              <a:pPr/>
              <a:t>4</a:t>
            </a:fld>
            <a:r>
              <a:rPr lang="en-US"/>
              <a:t> </a:t>
            </a:r>
            <a:endParaRPr lang="en-US" dirty="0"/>
          </a:p>
        </p:txBody>
      </p:sp>
      <p:sp>
        <p:nvSpPr>
          <p:cNvPr id="3" name="TextBox 2">
            <a:extLst>
              <a:ext uri="{FF2B5EF4-FFF2-40B4-BE49-F238E27FC236}">
                <a16:creationId xmlns:a16="http://schemas.microsoft.com/office/drawing/2014/main" id="{BEF00619-E8CD-7F4D-9B20-BA63C785D203}"/>
              </a:ext>
            </a:extLst>
          </p:cNvPr>
          <p:cNvSpPr txBox="1"/>
          <p:nvPr/>
        </p:nvSpPr>
        <p:spPr>
          <a:xfrm>
            <a:off x="381000" y="4876800"/>
            <a:ext cx="3810000" cy="1524000"/>
          </a:xfrm>
          <a:prstGeom prst="rect">
            <a:avLst/>
          </a:prstGeom>
          <a:noFill/>
        </p:spPr>
        <p:txBody>
          <a:bodyPr wrap="square" rtlCol="0">
            <a:spAutoFit/>
          </a:bodyPr>
          <a:lstStyle/>
          <a:p>
            <a:endParaRPr lang="en-US" dirty="0"/>
          </a:p>
        </p:txBody>
      </p:sp>
      <p:sp>
        <p:nvSpPr>
          <p:cNvPr id="8" name="Text Box 2">
            <a:extLst>
              <a:ext uri="{FF2B5EF4-FFF2-40B4-BE49-F238E27FC236}">
                <a16:creationId xmlns:a16="http://schemas.microsoft.com/office/drawing/2014/main" id="{944A38BF-5973-1E4A-B39D-9E16D4C18BB4}"/>
              </a:ext>
            </a:extLst>
          </p:cNvPr>
          <p:cNvSpPr txBox="1">
            <a:spLocks noChangeArrowheads="1"/>
          </p:cNvSpPr>
          <p:nvPr/>
        </p:nvSpPr>
        <p:spPr bwMode="auto">
          <a:xfrm>
            <a:off x="183656" y="2256697"/>
            <a:ext cx="8714232" cy="1219199"/>
          </a:xfrm>
          <a:prstGeom prst="rect">
            <a:avLst/>
          </a:prstGeom>
          <a:solidFill>
            <a:schemeClr val="tx2">
              <a:lumMod val="20000"/>
              <a:lumOff val="80000"/>
            </a:schemeClr>
          </a:solidFill>
          <a:ln w="38100">
            <a:solidFill>
              <a:srgbClr val="0070C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dirty="0">
                <a:effectLst/>
                <a:latin typeface="+mj-lt"/>
                <a:ea typeface="Calibri" panose="020F0502020204030204" pitchFamily="34" charset="0"/>
                <a:cs typeface="Times New Roman" panose="02020603050405020304" pitchFamily="18" charset="0"/>
              </a:rPr>
              <a:t>This </a:t>
            </a:r>
            <a:r>
              <a:rPr lang="en-US" dirty="0">
                <a:latin typeface="+mj-lt"/>
                <a:ea typeface="Calibri" panose="020F0502020204030204" pitchFamily="34" charset="0"/>
                <a:cs typeface="Times New Roman" panose="02020603050405020304" pitchFamily="18" charset="0"/>
              </a:rPr>
              <a:t>bill will: </a:t>
            </a:r>
            <a:r>
              <a:rPr lang="en-US" dirty="0">
                <a:effectLst/>
                <a:latin typeface="+mj-lt"/>
                <a:ea typeface="Calibri" panose="020F0502020204030204" pitchFamily="34" charset="0"/>
                <a:cs typeface="Times New Roman" panose="02020603050405020304" pitchFamily="18" charset="0"/>
              </a:rPr>
              <a:t>provide investment tax credits to encourage the replacement or modernization of North America’s freight railcar fleet with higher capacity, more fuel-efficient vehicles, and </a:t>
            </a:r>
            <a:r>
              <a:rPr lang="en-US" dirty="0">
                <a:latin typeface="+mj-lt"/>
                <a:ea typeface="Calibri" panose="020F0502020204030204" pitchFamily="34" charset="0"/>
                <a:cs typeface="Times New Roman" panose="02020603050405020304" pitchFamily="18" charset="0"/>
              </a:rPr>
              <a:t>help</a:t>
            </a:r>
            <a:r>
              <a:rPr lang="en-US" dirty="0">
                <a:effectLst/>
                <a:latin typeface="+mj-lt"/>
                <a:ea typeface="Calibri" panose="020F0502020204030204" pitchFamily="34" charset="0"/>
                <a:cs typeface="Times New Roman" panose="02020603050405020304" pitchFamily="18" charset="0"/>
              </a:rPr>
              <a:t> stabilize jobs in the railcar manufacturing industry in response to the Coronavirus (COVID-19) pandemic. </a:t>
            </a:r>
          </a:p>
        </p:txBody>
      </p:sp>
      <p:sp>
        <p:nvSpPr>
          <p:cNvPr id="13" name="TextBox 12">
            <a:extLst>
              <a:ext uri="{FF2B5EF4-FFF2-40B4-BE49-F238E27FC236}">
                <a16:creationId xmlns:a16="http://schemas.microsoft.com/office/drawing/2014/main" id="{21888966-0404-3641-A499-1B962164130C}"/>
              </a:ext>
            </a:extLst>
          </p:cNvPr>
          <p:cNvSpPr txBox="1"/>
          <p:nvPr/>
        </p:nvSpPr>
        <p:spPr>
          <a:xfrm>
            <a:off x="201168" y="1183776"/>
            <a:ext cx="8714232" cy="923330"/>
          </a:xfrm>
          <a:prstGeom prst="rect">
            <a:avLst/>
          </a:prstGeom>
          <a:solidFill>
            <a:schemeClr val="tx2">
              <a:lumMod val="20000"/>
              <a:lumOff val="80000"/>
            </a:schemeClr>
          </a:solidFill>
          <a:ln w="38100">
            <a:solidFill>
              <a:schemeClr val="accent1">
                <a:lumMod val="50000"/>
                <a:lumOff val="50000"/>
              </a:schemeClr>
            </a:solidFill>
          </a:ln>
        </p:spPr>
        <p:txBody>
          <a:bodyPr wrap="square" rtlCol="0">
            <a:spAutoFit/>
          </a:bodyPr>
          <a:lstStyle/>
          <a:p>
            <a:r>
              <a:rPr lang="en-US" dirty="0"/>
              <a:t>H.R 8082, introduced by Reps. Schneider, LaHood, Blumenauer, Ferguson, Lipinski &amp; Crawford - The Freight Rail Assistance &amp; Investment to Launch Coronavirus-era Activity &amp; Recovery Act (Freight RAILCAR Act)</a:t>
            </a:r>
          </a:p>
        </p:txBody>
      </p:sp>
      <p:sp>
        <p:nvSpPr>
          <p:cNvPr id="4" name="Rectangle 3">
            <a:extLst>
              <a:ext uri="{FF2B5EF4-FFF2-40B4-BE49-F238E27FC236}">
                <a16:creationId xmlns:a16="http://schemas.microsoft.com/office/drawing/2014/main" id="{70AEC134-EE5F-4CD9-A813-B9B217B71669}"/>
              </a:ext>
            </a:extLst>
          </p:cNvPr>
          <p:cNvSpPr/>
          <p:nvPr/>
        </p:nvSpPr>
        <p:spPr>
          <a:xfrm>
            <a:off x="201168" y="3652466"/>
            <a:ext cx="8714232" cy="2893677"/>
          </a:xfrm>
          <a:prstGeom prst="rect">
            <a:avLst/>
          </a:prstGeom>
          <a:solidFill>
            <a:schemeClr val="tx2">
              <a:lumMod val="20000"/>
              <a:lumOff val="80000"/>
            </a:schemeClr>
          </a:solidFill>
          <a:ln w="38100">
            <a:solidFill>
              <a:schemeClr val="accent1">
                <a:lumMod val="50000"/>
                <a:lumOff val="50000"/>
              </a:schemeClr>
            </a:solidFill>
          </a:ln>
        </p:spPr>
        <p:txBody>
          <a:bodyPr wrap="square">
            <a:spAutoFit/>
          </a:bodyPr>
          <a:lstStyle/>
          <a:p>
            <a:pPr marL="342900" marR="0" lvl="0" indent="-342900">
              <a:lnSpc>
                <a:spcPct val="107000"/>
              </a:lnSpc>
              <a:spcBef>
                <a:spcPts val="0"/>
              </a:spcBef>
              <a:spcAft>
                <a:spcPts val="800"/>
              </a:spcAft>
              <a:buSzPts val="1000"/>
              <a:buFont typeface="Symbol" pitchFamily="2" charset="2"/>
              <a:buChar char=""/>
              <a:tabLst>
                <a:tab pos="457200" algn="l"/>
              </a:tabLst>
            </a:pPr>
            <a:r>
              <a:rPr lang="en-US" sz="1400" dirty="0">
                <a:latin typeface="+mj-lt"/>
                <a:ea typeface="Calibri" panose="020F0502020204030204" pitchFamily="34" charset="0"/>
                <a:cs typeface="Times New Roman" panose="02020603050405020304" pitchFamily="18" charset="0"/>
              </a:rPr>
              <a:t>Provides a time-limited 50% tax credit for new railcars or modification of existing railcars to help offset the costs associated with replacing or refurbishing cars that improve fuel efficiency or capacity.</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dirty="0">
                <a:latin typeface="+mj-lt"/>
                <a:ea typeface="Calibri" panose="020F0502020204030204" pitchFamily="34" charset="0"/>
                <a:cs typeface="Times New Roman" panose="02020603050405020304" pitchFamily="18" charset="0"/>
              </a:rPr>
              <a:t>This credit will expire on December 31, 2024.</a:t>
            </a:r>
          </a:p>
          <a:p>
            <a:pPr marL="342900" marR="0" lvl="0" indent="-342900">
              <a:lnSpc>
                <a:spcPct val="107000"/>
              </a:lnSpc>
              <a:spcBef>
                <a:spcPts val="0"/>
              </a:spcBef>
              <a:spcAft>
                <a:spcPts val="800"/>
              </a:spcAft>
              <a:buSzPts val="1000"/>
              <a:buFont typeface="Symbol" pitchFamily="2" charset="2"/>
              <a:buChar char=""/>
              <a:tabLst>
                <a:tab pos="457200" algn="l"/>
              </a:tabLst>
            </a:pPr>
            <a:r>
              <a:rPr lang="en-US" sz="1400" dirty="0">
                <a:latin typeface="+mj-lt"/>
                <a:ea typeface="Calibri" panose="020F0502020204030204" pitchFamily="34" charset="0"/>
                <a:cs typeface="Times New Roman" panose="02020603050405020304" pitchFamily="18" charset="0"/>
              </a:rPr>
              <a:t>Provides a separate tax credit available for the scrapping of a railcar based on the depreciated value of that specific asset.</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dirty="0">
                <a:latin typeface="+mj-lt"/>
                <a:ea typeface="Calibri" panose="020F0502020204030204" pitchFamily="34" charset="0"/>
                <a:cs typeface="Times New Roman" panose="02020603050405020304" pitchFamily="18" charset="0"/>
              </a:rPr>
              <a:t>This credit also expires on December 31, 2024.</a:t>
            </a:r>
          </a:p>
          <a:p>
            <a:pPr marL="342900" marR="0" lvl="0" indent="-342900">
              <a:lnSpc>
                <a:spcPct val="107000"/>
              </a:lnSpc>
              <a:spcBef>
                <a:spcPts val="0"/>
              </a:spcBef>
              <a:spcAft>
                <a:spcPts val="800"/>
              </a:spcAft>
              <a:buSzPts val="1000"/>
              <a:buFont typeface="Symbol" pitchFamily="2" charset="2"/>
              <a:buChar char=""/>
              <a:tabLst>
                <a:tab pos="457200" algn="l"/>
              </a:tabLst>
            </a:pPr>
            <a:r>
              <a:rPr lang="en-US" sz="1400" dirty="0">
                <a:latin typeface="+mj-lt"/>
                <a:ea typeface="Calibri" panose="020F0502020204030204" pitchFamily="34" charset="0"/>
                <a:cs typeface="Times New Roman" panose="02020603050405020304" pitchFamily="18" charset="0"/>
              </a:rPr>
              <a:t>Provides a time-limited 50% tax credit for capital expenditures on equipment or technology enhancements in railcar-related manufacturing or repair shops if that equipment improves the efficacy, quality, or safety of railcar or railcar component manufacturing.</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dirty="0">
                <a:latin typeface="+mj-lt"/>
                <a:ea typeface="Calibri" panose="020F0502020204030204" pitchFamily="34" charset="0"/>
                <a:cs typeface="Times New Roman" panose="02020603050405020304" pitchFamily="18" charset="0"/>
              </a:rPr>
              <a:t>This credit will expire on December 31, 2023.</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893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4" imgW="383" imgH="384" progId="TCLayout.ActiveDocument.1">
                  <p:embed/>
                </p:oleObj>
              </mc:Choice>
              <mc:Fallback>
                <p:oleObj name="think-cell Slide" r:id="rId4" imgW="383" imgH="384" progId="TCLayout.ActiveDocument.1">
                  <p:embed/>
                  <p:pic>
                    <p:nvPicPr>
                      <p:cNvPr id="14" name="Object 1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01168" y="292485"/>
            <a:ext cx="8866632" cy="794718"/>
          </a:xfrm>
        </p:spPr>
        <p:txBody>
          <a:bodyPr/>
          <a:lstStyle/>
          <a:p>
            <a:pPr algn="l"/>
            <a:r>
              <a:rPr lang="en-US" b="1" dirty="0"/>
              <a:t>Freight Railcar Modernization Promotes Environmental Efficiency while Upgrading Critical Infrastructure </a:t>
            </a:r>
          </a:p>
        </p:txBody>
      </p:sp>
      <p:sp>
        <p:nvSpPr>
          <p:cNvPr id="5" name="Slide Number Placeholder 4"/>
          <p:cNvSpPr>
            <a:spLocks noGrp="1"/>
          </p:cNvSpPr>
          <p:nvPr>
            <p:ph type="sldNum" sz="quarter" idx="16"/>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9A98C7-B28B-4C78-8980-33662FC7E88A}" type="slidenum">
              <a:rPr kumimoji="0" lang="en-US" sz="1200" b="0" i="0" u="none" strike="noStrike" kern="1200" cap="none" spc="0" normalizeH="0" baseline="0" noProof="0" smtClean="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base" latinLnBrk="0" hangingPunct="1">
                <a:lnSpc>
                  <a:spcPct val="100000"/>
                </a:lnSpc>
                <a:spcBef>
                  <a:spcPct val="0"/>
                </a:spcBef>
                <a:spcAft>
                  <a:spcPct val="0"/>
                </a:spcAft>
                <a:buClrTx/>
                <a:buSzTx/>
                <a:buFontTx/>
                <a:buNone/>
                <a:tabLst/>
                <a:defRPr/>
              </a:pPr>
              <a:t>5</a:t>
            </a:fld>
            <a:r>
              <a:rPr kumimoji="0" lang="en-US" sz="12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endParaRPr kumimoji="0" lang="en-US" sz="12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8" name="Text Box 7">
            <a:extLst>
              <a:ext uri="{FF2B5EF4-FFF2-40B4-BE49-F238E27FC236}">
                <a16:creationId xmlns:a16="http://schemas.microsoft.com/office/drawing/2014/main" id="{530F80F4-5603-B34E-9ECC-6F158C74727F}"/>
              </a:ext>
            </a:extLst>
          </p:cNvPr>
          <p:cNvSpPr txBox="1"/>
          <p:nvPr/>
        </p:nvSpPr>
        <p:spPr>
          <a:xfrm>
            <a:off x="533400" y="1447800"/>
            <a:ext cx="3016024" cy="4700298"/>
          </a:xfrm>
          <a:prstGeom prst="rect">
            <a:avLst/>
          </a:prstGeom>
          <a:solidFill>
            <a:sysClr val="window" lastClr="FFFFFF"/>
          </a:solidFill>
          <a:ln w="57150">
            <a:solidFill>
              <a:srgbClr val="58B098"/>
            </a:solidFill>
          </a:ln>
          <a:effectLst>
            <a:outerShdw blurRad="50800" dist="38100" dir="5400000" algn="t"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Modern Freight Railcars Create an Efficient Environment</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New high strength and lightweight materials, innovative designs and advanced technologies equals lighter, more energy-efficient freight railcars. These modernized freight railcars carry greater loads and use less fuel, therefore reducing greenhouse gases. Incentivizing private investment in new freight railcars that utilize these modern designs with increased capacity results in reduced shipping costs and an increase in long-haul freight moved by rail.</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p:txBody>
      </p:sp>
      <p:sp>
        <p:nvSpPr>
          <p:cNvPr id="3" name="TextBox 2">
            <a:extLst>
              <a:ext uri="{FF2B5EF4-FFF2-40B4-BE49-F238E27FC236}">
                <a16:creationId xmlns:a16="http://schemas.microsoft.com/office/drawing/2014/main" id="{06F50D39-1131-4E32-A3C1-7389449E4545}"/>
              </a:ext>
            </a:extLst>
          </p:cNvPr>
          <p:cNvSpPr txBox="1"/>
          <p:nvPr/>
        </p:nvSpPr>
        <p:spPr>
          <a:xfrm>
            <a:off x="4035729" y="3758204"/>
            <a:ext cx="4679576" cy="1323439"/>
          </a:xfrm>
          <a:prstGeom prst="rect">
            <a:avLst/>
          </a:prstGeom>
          <a:solidFill>
            <a:srgbClr val="58B198"/>
          </a:solidFill>
          <a:ln>
            <a:solidFill>
              <a:schemeClr val="tx1"/>
            </a:solidFill>
          </a:ln>
        </p:spPr>
        <p:txBody>
          <a:bodyPr wrap="square" rtlCol="0">
            <a:spAutoFit/>
          </a:bodyPr>
          <a:lstStyle/>
          <a:p>
            <a:r>
              <a:rPr lang="en-US" sz="1600" dirty="0"/>
              <a:t>Producing a ton of steel today in North America requires less than half the energy that was needed to produce a ton of steel 40 years ago, resulting in a 50% reduction in greenhouse gas (GHG) emissions</a:t>
            </a:r>
          </a:p>
        </p:txBody>
      </p:sp>
      <p:sp>
        <p:nvSpPr>
          <p:cNvPr id="4" name="TextBox 3">
            <a:extLst>
              <a:ext uri="{FF2B5EF4-FFF2-40B4-BE49-F238E27FC236}">
                <a16:creationId xmlns:a16="http://schemas.microsoft.com/office/drawing/2014/main" id="{A5A94891-5F4E-491B-8952-E00E0E09D642}"/>
              </a:ext>
            </a:extLst>
          </p:cNvPr>
          <p:cNvSpPr txBox="1"/>
          <p:nvPr/>
        </p:nvSpPr>
        <p:spPr>
          <a:xfrm>
            <a:off x="4035729" y="1443744"/>
            <a:ext cx="4663797" cy="2062103"/>
          </a:xfrm>
          <a:prstGeom prst="rect">
            <a:avLst/>
          </a:prstGeom>
          <a:solidFill>
            <a:srgbClr val="58B198"/>
          </a:solidFill>
          <a:ln>
            <a:solidFill>
              <a:schemeClr val="tx1"/>
            </a:solidFill>
          </a:ln>
        </p:spPr>
        <p:txBody>
          <a:bodyPr wrap="square" rtlCol="0">
            <a:spAutoFit/>
          </a:bodyPr>
          <a:lstStyle/>
          <a:p>
            <a:r>
              <a:rPr lang="en-US" sz="1600" b="1" dirty="0"/>
              <a:t>Modernizing a Freight Railcar Saves Diesel Fuel and CO</a:t>
            </a:r>
            <a:r>
              <a:rPr lang="en-US" sz="1600" b="1" baseline="-25000" dirty="0"/>
              <a:t>2</a:t>
            </a:r>
            <a:r>
              <a:rPr lang="en-US" sz="1600" b="1" dirty="0"/>
              <a:t> Emissions Annually:</a:t>
            </a:r>
          </a:p>
          <a:p>
            <a:pPr marL="285750" indent="-285750">
              <a:buFont typeface="Arial" panose="020B0604020202020204" pitchFamily="34" charset="0"/>
              <a:buChar char="•"/>
            </a:pPr>
            <a:r>
              <a:rPr lang="en-US" sz="1600" dirty="0"/>
              <a:t>Hopper Cars– 30.5 million gallons of fuel, .342 million tons of CO</a:t>
            </a:r>
            <a:r>
              <a:rPr lang="en-US" sz="1600" baseline="-25000" dirty="0"/>
              <a:t>2</a:t>
            </a:r>
          </a:p>
          <a:p>
            <a:pPr marL="285750" indent="-285750">
              <a:buFont typeface="Arial" panose="020B0604020202020204" pitchFamily="34" charset="0"/>
              <a:buChar char="•"/>
            </a:pPr>
            <a:r>
              <a:rPr lang="en-US" sz="1600" dirty="0"/>
              <a:t>Double Stack “Intermodal” Cars– 15 million gallons of fuel, .168 million tons of CO</a:t>
            </a:r>
            <a:r>
              <a:rPr lang="en-US" sz="1600" baseline="-25000" dirty="0"/>
              <a:t>2</a:t>
            </a:r>
          </a:p>
          <a:p>
            <a:pPr marL="285750" indent="-285750">
              <a:buFont typeface="Arial" panose="020B0604020202020204" pitchFamily="34" charset="0"/>
              <a:buChar char="•"/>
            </a:pPr>
            <a:r>
              <a:rPr lang="en-US" sz="1600" dirty="0" err="1"/>
              <a:t>Autorack</a:t>
            </a:r>
            <a:r>
              <a:rPr lang="en-US" sz="1600" dirty="0"/>
              <a:t> Railcars—59.2 million gallons of fuel, .663 million tons of CO</a:t>
            </a:r>
            <a:r>
              <a:rPr lang="en-US" sz="1600" baseline="-25000" dirty="0"/>
              <a:t>2</a:t>
            </a:r>
          </a:p>
        </p:txBody>
      </p:sp>
      <p:sp>
        <p:nvSpPr>
          <p:cNvPr id="6" name="TextBox 5">
            <a:extLst>
              <a:ext uri="{FF2B5EF4-FFF2-40B4-BE49-F238E27FC236}">
                <a16:creationId xmlns:a16="http://schemas.microsoft.com/office/drawing/2014/main" id="{21C27BD1-C5A2-4537-901A-5829CF76EEB4}"/>
              </a:ext>
            </a:extLst>
          </p:cNvPr>
          <p:cNvSpPr txBox="1"/>
          <p:nvPr/>
        </p:nvSpPr>
        <p:spPr>
          <a:xfrm>
            <a:off x="4049177" y="5334000"/>
            <a:ext cx="4675002" cy="584775"/>
          </a:xfrm>
          <a:prstGeom prst="rect">
            <a:avLst/>
          </a:prstGeom>
          <a:solidFill>
            <a:srgbClr val="58B198"/>
          </a:solidFill>
          <a:ln>
            <a:solidFill>
              <a:schemeClr val="tx1"/>
            </a:solidFill>
          </a:ln>
        </p:spPr>
        <p:txBody>
          <a:bodyPr wrap="square" rtlCol="0">
            <a:spAutoFit/>
          </a:bodyPr>
          <a:lstStyle/>
          <a:p>
            <a:r>
              <a:rPr lang="en-US" sz="1600" dirty="0"/>
              <a:t>Steel from scrapped railcars can be recycled into new steel</a:t>
            </a:r>
          </a:p>
        </p:txBody>
      </p:sp>
    </p:spTree>
    <p:extLst>
      <p:ext uri="{BB962C8B-B14F-4D97-AF65-F5344CB8AC3E}">
        <p14:creationId xmlns:p14="http://schemas.microsoft.com/office/powerpoint/2010/main" val="370423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4" imgW="383" imgH="384" progId="TCLayout.ActiveDocument.1">
                  <p:embed/>
                </p:oleObj>
              </mc:Choice>
              <mc:Fallback>
                <p:oleObj name="think-cell Slide" r:id="rId4" imgW="383" imgH="384" progId="TCLayout.ActiveDocument.1">
                  <p:embed/>
                  <p:pic>
                    <p:nvPicPr>
                      <p:cNvPr id="14" name="Object 1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191069" y="153293"/>
            <a:ext cx="8741664" cy="794718"/>
          </a:xfrm>
        </p:spPr>
        <p:txBody>
          <a:bodyPr/>
          <a:lstStyle/>
          <a:p>
            <a:r>
              <a:rPr lang="en-US" b="1" dirty="0"/>
              <a:t>Why the Freight RAILCAR Act Should Be Included In a Future Infrastructure Recovery Package</a:t>
            </a:r>
          </a:p>
        </p:txBody>
      </p:sp>
      <p:sp>
        <p:nvSpPr>
          <p:cNvPr id="5" name="Slide Number Placeholder 4"/>
          <p:cNvSpPr>
            <a:spLocks noGrp="1"/>
          </p:cNvSpPr>
          <p:nvPr>
            <p:ph type="sldNum" sz="quarter" idx="16"/>
          </p:nvPr>
        </p:nvSpPr>
        <p:spPr/>
        <p:txBody>
          <a:bodyPr/>
          <a:lstStyle/>
          <a:p>
            <a:fld id="{869A98C7-B28B-4C78-8980-33662FC7E88A}" type="slidenum">
              <a:rPr lang="en-US" smtClean="0"/>
              <a:pPr/>
              <a:t>6</a:t>
            </a:fld>
            <a:r>
              <a:rPr lang="en-US"/>
              <a:t> </a:t>
            </a:r>
            <a:endParaRPr lang="en-US" dirty="0"/>
          </a:p>
        </p:txBody>
      </p:sp>
      <p:sp>
        <p:nvSpPr>
          <p:cNvPr id="3" name="TextBox 2">
            <a:extLst>
              <a:ext uri="{FF2B5EF4-FFF2-40B4-BE49-F238E27FC236}">
                <a16:creationId xmlns:a16="http://schemas.microsoft.com/office/drawing/2014/main" id="{BEF00619-E8CD-7F4D-9B20-BA63C785D203}"/>
              </a:ext>
            </a:extLst>
          </p:cNvPr>
          <p:cNvSpPr txBox="1"/>
          <p:nvPr/>
        </p:nvSpPr>
        <p:spPr>
          <a:xfrm>
            <a:off x="381000" y="4876800"/>
            <a:ext cx="3810000" cy="1524000"/>
          </a:xfrm>
          <a:prstGeom prst="rect">
            <a:avLst/>
          </a:prstGeom>
          <a:noFill/>
        </p:spPr>
        <p:txBody>
          <a:bodyPr wrap="square" rtlCol="0">
            <a:spAutoFit/>
          </a:bodyPr>
          <a:lstStyle/>
          <a:p>
            <a:endParaRPr lang="en-US" dirty="0"/>
          </a:p>
        </p:txBody>
      </p:sp>
      <p:sp>
        <p:nvSpPr>
          <p:cNvPr id="6" name="Text Box 1">
            <a:extLst>
              <a:ext uri="{FF2B5EF4-FFF2-40B4-BE49-F238E27FC236}">
                <a16:creationId xmlns:a16="http://schemas.microsoft.com/office/drawing/2014/main" id="{A96F7A4E-F242-487E-A84F-63737B60D7A5}"/>
              </a:ext>
            </a:extLst>
          </p:cNvPr>
          <p:cNvSpPr txBox="1"/>
          <p:nvPr/>
        </p:nvSpPr>
        <p:spPr>
          <a:xfrm>
            <a:off x="608698" y="4795980"/>
            <a:ext cx="7924800" cy="1813138"/>
          </a:xfrm>
          <a:prstGeom prst="rect">
            <a:avLst/>
          </a:prstGeom>
          <a:solidFill>
            <a:schemeClr val="lt1"/>
          </a:solidFill>
          <a:ln w="76200">
            <a:solidFill>
              <a:schemeClr val="accent6">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dirty="0">
                <a:effectLst/>
                <a:latin typeface="+mj-lt"/>
                <a:ea typeface="Times New Roman" panose="02020603050405020304" pitchFamily="18" charset="0"/>
              </a:rPr>
              <a:t>Including the Freight RAILCAR Act in a </a:t>
            </a:r>
            <a:endParaRPr lang="en-US" dirty="0">
              <a:effectLst/>
              <a:latin typeface="+mj-lt"/>
              <a:ea typeface="Times New Roman" panose="02020603050405020304" pitchFamily="18" charset="0"/>
            </a:endParaRPr>
          </a:p>
          <a:p>
            <a:pPr marL="0" marR="0" algn="ctr">
              <a:spcBef>
                <a:spcPts val="0"/>
              </a:spcBef>
              <a:spcAft>
                <a:spcPts val="0"/>
              </a:spcAft>
            </a:pPr>
            <a:r>
              <a:rPr lang="en-US" b="1" dirty="0">
                <a:effectLst/>
                <a:latin typeface="+mj-lt"/>
                <a:ea typeface="Times New Roman" panose="02020603050405020304" pitchFamily="18" charset="0"/>
              </a:rPr>
              <a:t>future infrastructure recovery package will:</a:t>
            </a:r>
            <a:endParaRPr lang="en-US" dirty="0">
              <a:effectLst/>
              <a:latin typeface="+mj-lt"/>
              <a:ea typeface="Times New Roman" panose="02020603050405020304" pitchFamily="18" charset="0"/>
            </a:endParaRPr>
          </a:p>
          <a:p>
            <a:pPr marL="0" marR="0" algn="ctr">
              <a:spcBef>
                <a:spcPts val="0"/>
              </a:spcBef>
              <a:spcAft>
                <a:spcPts val="0"/>
              </a:spcAft>
            </a:pPr>
            <a:r>
              <a:rPr lang="en-US" sz="600" b="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600" dirty="0">
                <a:effectLst/>
                <a:latin typeface="+mj-lt"/>
                <a:ea typeface="Calibri" panose="020F0502020204030204" pitchFamily="34" charset="0"/>
                <a:cs typeface="Times New Roman" panose="02020603050405020304" pitchFamily="18" charset="0"/>
              </a:rPr>
              <a:t>Assist in protecting 65,000 American manufacturing jobs</a:t>
            </a:r>
          </a:p>
          <a:p>
            <a:pPr marL="342900" marR="0" lvl="0" indent="-342900">
              <a:lnSpc>
                <a:spcPct val="107000"/>
              </a:lnSpc>
              <a:spcBef>
                <a:spcPts val="0"/>
              </a:spcBef>
              <a:spcAft>
                <a:spcPts val="0"/>
              </a:spcAft>
              <a:buFont typeface="Symbol" pitchFamily="2" charset="2"/>
              <a:buChar char=""/>
            </a:pPr>
            <a:r>
              <a:rPr lang="en-US" sz="1600" dirty="0">
                <a:effectLst/>
                <a:latin typeface="+mj-lt"/>
                <a:ea typeface="Calibri" panose="020F0502020204030204" pitchFamily="34" charset="0"/>
                <a:cs typeface="Times New Roman" panose="02020603050405020304" pitchFamily="18" charset="0"/>
              </a:rPr>
              <a:t>Promote environmentally efficient railcars </a:t>
            </a:r>
            <a:r>
              <a:rPr lang="en-US" sz="1600" dirty="0">
                <a:latin typeface="+mj-lt"/>
                <a:ea typeface="Calibri" panose="020F0502020204030204" pitchFamily="34" charset="0"/>
                <a:cs typeface="Times New Roman" panose="02020603050405020304" pitchFamily="18" charset="0"/>
              </a:rPr>
              <a:t>and upgrade the domestic</a:t>
            </a:r>
            <a:r>
              <a:rPr lang="en-US" sz="1600" dirty="0">
                <a:effectLst/>
                <a:latin typeface="+mj-lt"/>
                <a:ea typeface="Calibri" panose="020F0502020204030204" pitchFamily="34" charset="0"/>
                <a:cs typeface="Times New Roman" panose="02020603050405020304" pitchFamily="18" charset="0"/>
              </a:rPr>
              <a:t> rail fleet using recycled steel </a:t>
            </a:r>
          </a:p>
          <a:p>
            <a:pPr marL="342900" marR="0" lvl="0" indent="-342900">
              <a:lnSpc>
                <a:spcPct val="107000"/>
              </a:lnSpc>
              <a:spcBef>
                <a:spcPts val="0"/>
              </a:spcBef>
              <a:spcAft>
                <a:spcPts val="0"/>
              </a:spcAft>
              <a:buFont typeface="Symbol" pitchFamily="2" charset="2"/>
              <a:buChar char=""/>
            </a:pPr>
            <a:r>
              <a:rPr lang="en-US" sz="1600" dirty="0">
                <a:effectLst/>
                <a:latin typeface="+mj-lt"/>
                <a:ea typeface="Calibri" panose="020F0502020204030204" pitchFamily="34" charset="0"/>
                <a:cs typeface="Times New Roman" panose="02020603050405020304" pitchFamily="18" charset="0"/>
              </a:rPr>
              <a:t>Help the rail supply industry survive the economic impact of COVID-19 pandemic</a:t>
            </a:r>
          </a:p>
        </p:txBody>
      </p:sp>
      <p:sp>
        <p:nvSpPr>
          <p:cNvPr id="4" name="TextBox 3">
            <a:extLst>
              <a:ext uri="{FF2B5EF4-FFF2-40B4-BE49-F238E27FC236}">
                <a16:creationId xmlns:a16="http://schemas.microsoft.com/office/drawing/2014/main" id="{1902CA15-BC23-4D28-8954-C7E8B75FE975}"/>
              </a:ext>
            </a:extLst>
          </p:cNvPr>
          <p:cNvSpPr txBox="1"/>
          <p:nvPr/>
        </p:nvSpPr>
        <p:spPr>
          <a:xfrm>
            <a:off x="548640" y="1013854"/>
            <a:ext cx="8046720" cy="822960"/>
          </a:xfrm>
          <a:prstGeom prst="rect">
            <a:avLst/>
          </a:prstGeom>
          <a:solidFill>
            <a:schemeClr val="bg2">
              <a:lumMod val="90000"/>
            </a:schemeClr>
          </a:solidFill>
          <a:ln>
            <a:solidFill>
              <a:schemeClr val="tx1"/>
            </a:solidFill>
          </a:ln>
        </p:spPr>
        <p:txBody>
          <a:bodyPr wrap="square" rtlCol="0">
            <a:spAutoFit/>
          </a:bodyPr>
          <a:lstStyle/>
          <a:p>
            <a:r>
              <a:rPr lang="en-US" sz="1600" dirty="0"/>
              <a:t>There are currently 1.7 million freight cars in the U.S. fleet, many are older than 30 years. This legislation would enhance and modernize the fleet. Due to the COVID-19 pandemic, it is imperative this critical infrastructure industry is preserved.</a:t>
            </a:r>
          </a:p>
        </p:txBody>
      </p:sp>
      <p:sp>
        <p:nvSpPr>
          <p:cNvPr id="7" name="TextBox 6">
            <a:extLst>
              <a:ext uri="{FF2B5EF4-FFF2-40B4-BE49-F238E27FC236}">
                <a16:creationId xmlns:a16="http://schemas.microsoft.com/office/drawing/2014/main" id="{B315A262-17C5-40AF-B0A4-1C72128ABBC8}"/>
              </a:ext>
            </a:extLst>
          </p:cNvPr>
          <p:cNvSpPr txBox="1"/>
          <p:nvPr/>
        </p:nvSpPr>
        <p:spPr>
          <a:xfrm>
            <a:off x="547738" y="2019702"/>
            <a:ext cx="8046720" cy="822960"/>
          </a:xfrm>
          <a:prstGeom prst="rect">
            <a:avLst/>
          </a:prstGeom>
          <a:solidFill>
            <a:schemeClr val="bg2">
              <a:lumMod val="90000"/>
            </a:schemeClr>
          </a:solidFill>
          <a:ln>
            <a:solidFill>
              <a:schemeClr val="tx1"/>
            </a:solidFill>
          </a:ln>
        </p:spPr>
        <p:txBody>
          <a:bodyPr wrap="square" rtlCol="0">
            <a:spAutoFit/>
          </a:bodyPr>
          <a:lstStyle/>
          <a:p>
            <a:r>
              <a:rPr lang="en-US" sz="1600" dirty="0"/>
              <a:t>State-owned railcar builders, including CRRC should it opt to enter the US freight car market, are ineligible to participate in this tax credit program; the new cars must be built or refurbished in a North American facility that is not state-owned.</a:t>
            </a:r>
          </a:p>
        </p:txBody>
      </p:sp>
      <p:sp>
        <p:nvSpPr>
          <p:cNvPr id="11" name="TextBox 10">
            <a:extLst>
              <a:ext uri="{FF2B5EF4-FFF2-40B4-BE49-F238E27FC236}">
                <a16:creationId xmlns:a16="http://schemas.microsoft.com/office/drawing/2014/main" id="{E4A12C28-486B-404B-8F43-FF7659C0C62E}"/>
              </a:ext>
            </a:extLst>
          </p:cNvPr>
          <p:cNvSpPr txBox="1"/>
          <p:nvPr/>
        </p:nvSpPr>
        <p:spPr>
          <a:xfrm>
            <a:off x="547738" y="2968170"/>
            <a:ext cx="8046720" cy="822960"/>
          </a:xfrm>
          <a:prstGeom prst="rect">
            <a:avLst/>
          </a:prstGeom>
          <a:solidFill>
            <a:schemeClr val="bg2">
              <a:lumMod val="90000"/>
            </a:schemeClr>
          </a:solidFill>
          <a:ln>
            <a:solidFill>
              <a:schemeClr val="tx1"/>
            </a:solidFill>
          </a:ln>
        </p:spPr>
        <p:txBody>
          <a:bodyPr wrap="square" rtlCol="0">
            <a:spAutoFit/>
          </a:bodyPr>
          <a:lstStyle/>
          <a:p>
            <a:r>
              <a:rPr lang="en-US" sz="1600" dirty="0"/>
              <a:t>This bill gives incentives for shippers and leasing companies that buy freight rail cars to speed up capital expenditures on freight rail cars. The freight rail industry currently does not have any investment tax credits.</a:t>
            </a:r>
          </a:p>
        </p:txBody>
      </p:sp>
      <p:sp>
        <p:nvSpPr>
          <p:cNvPr id="13" name="TextBox 12">
            <a:extLst>
              <a:ext uri="{FF2B5EF4-FFF2-40B4-BE49-F238E27FC236}">
                <a16:creationId xmlns:a16="http://schemas.microsoft.com/office/drawing/2014/main" id="{1CD08F40-19DD-460E-9B39-3D3073836B43}"/>
              </a:ext>
            </a:extLst>
          </p:cNvPr>
          <p:cNvSpPr txBox="1"/>
          <p:nvPr/>
        </p:nvSpPr>
        <p:spPr>
          <a:xfrm>
            <a:off x="547738" y="3973515"/>
            <a:ext cx="8046720" cy="640080"/>
          </a:xfrm>
          <a:prstGeom prst="rect">
            <a:avLst/>
          </a:prstGeom>
          <a:solidFill>
            <a:schemeClr val="bg2">
              <a:lumMod val="90000"/>
            </a:schemeClr>
          </a:solidFill>
          <a:ln>
            <a:solidFill>
              <a:schemeClr val="tx1"/>
            </a:solidFill>
          </a:ln>
        </p:spPr>
        <p:txBody>
          <a:bodyPr wrap="square" rtlCol="0">
            <a:spAutoFit/>
          </a:bodyPr>
          <a:lstStyle/>
          <a:p>
            <a:r>
              <a:rPr lang="en-US" sz="1600" dirty="0"/>
              <a:t>HR 8082 enhances tank car modernization schedules under FAST Act, in the end the bill will help modernize the freight rail fleet for a post-COVID recovery.</a:t>
            </a:r>
          </a:p>
        </p:txBody>
      </p:sp>
    </p:spTree>
    <p:extLst>
      <p:ext uri="{BB962C8B-B14F-4D97-AF65-F5344CB8AC3E}">
        <p14:creationId xmlns:p14="http://schemas.microsoft.com/office/powerpoint/2010/main" val="24105263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33&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bNumberIsYear val=&quot;0&quot;/&gt;&lt;m_strFormatTime&gt;%m/%y&lt;/m_strFormatTime&gt;&lt;m_yearfmt&gt;&lt;begin val=&quot;4&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wAMDP2tQGe8E0n5AhZNR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RgiAp3tJRaWBymWwbUCK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8hJKLEOQzipEKJ0urYdE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mowhjNSKQ8yIkmcw07hoE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a:themeElements>
    <a:clrScheme name="Clearmatics Color Scheme">
      <a:dk1>
        <a:srgbClr val="000000"/>
      </a:dk1>
      <a:lt1>
        <a:srgbClr val="FFFFFF"/>
      </a:lt1>
      <a:dk2>
        <a:srgbClr val="4B4E53"/>
      </a:dk2>
      <a:lt2>
        <a:srgbClr val="F8F8F8"/>
      </a:lt2>
      <a:accent1>
        <a:srgbClr val="0D214C"/>
      </a:accent1>
      <a:accent2>
        <a:srgbClr val="213668"/>
      </a:accent2>
      <a:accent3>
        <a:srgbClr val="384F7F"/>
      </a:accent3>
      <a:accent4>
        <a:srgbClr val="5D719C"/>
      </a:accent4>
      <a:accent5>
        <a:srgbClr val="98A3BA"/>
      </a:accent5>
      <a:accent6>
        <a:srgbClr val="FF3333"/>
      </a:accent6>
      <a:hlink>
        <a:srgbClr val="5D719C"/>
      </a:hlink>
      <a:folHlink>
        <a:srgbClr val="213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867A4390-17F6-4F19-BDB4-00FA91FF24B3}" vid="{4D33F3D0-BAD9-450E-ADF9-1C6CBE111011}"/>
    </a:ext>
  </a:extLst>
</a:theme>
</file>

<file path=ppt/theme/theme2.xml><?xml version="1.0" encoding="utf-8"?>
<a:theme xmlns:a="http://schemas.openxmlformats.org/drawingml/2006/main" name="1_Theme1">
  <a:themeElements>
    <a:clrScheme name="Clearmatics Color Scheme">
      <a:dk1>
        <a:srgbClr val="000000"/>
      </a:dk1>
      <a:lt1>
        <a:srgbClr val="FFFFFF"/>
      </a:lt1>
      <a:dk2>
        <a:srgbClr val="4B4E53"/>
      </a:dk2>
      <a:lt2>
        <a:srgbClr val="F8F8F8"/>
      </a:lt2>
      <a:accent1>
        <a:srgbClr val="0D214C"/>
      </a:accent1>
      <a:accent2>
        <a:srgbClr val="213668"/>
      </a:accent2>
      <a:accent3>
        <a:srgbClr val="384F7F"/>
      </a:accent3>
      <a:accent4>
        <a:srgbClr val="5D719C"/>
      </a:accent4>
      <a:accent5>
        <a:srgbClr val="98A3BA"/>
      </a:accent5>
      <a:accent6>
        <a:srgbClr val="FF3333"/>
      </a:accent6>
      <a:hlink>
        <a:srgbClr val="5D719C"/>
      </a:hlink>
      <a:folHlink>
        <a:srgbClr val="213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867A4390-17F6-4F19-BDB4-00FA91FF24B3}" vid="{4D33F3D0-BAD9-450E-ADF9-1C6CBE111011}"/>
    </a:ext>
  </a:extLst>
</a:theme>
</file>

<file path=ppt/theme/theme3.xml><?xml version="1.0" encoding="utf-8"?>
<a:theme xmlns:a="http://schemas.openxmlformats.org/drawingml/2006/main" name="1_Office Theme">
  <a:themeElements>
    <a:clrScheme name="Clearmatics Color Scheme">
      <a:dk1>
        <a:srgbClr val="000000"/>
      </a:dk1>
      <a:lt1>
        <a:srgbClr val="FFFFFF"/>
      </a:lt1>
      <a:dk2>
        <a:srgbClr val="4B4E53"/>
      </a:dk2>
      <a:lt2>
        <a:srgbClr val="F8F8F8"/>
      </a:lt2>
      <a:accent1>
        <a:srgbClr val="0D214C"/>
      </a:accent1>
      <a:accent2>
        <a:srgbClr val="213668"/>
      </a:accent2>
      <a:accent3>
        <a:srgbClr val="384F7F"/>
      </a:accent3>
      <a:accent4>
        <a:srgbClr val="5D719C"/>
      </a:accent4>
      <a:accent5>
        <a:srgbClr val="98A3BA"/>
      </a:accent5>
      <a:accent6>
        <a:srgbClr val="FF3333"/>
      </a:accent6>
      <a:hlink>
        <a:srgbClr val="5D719C"/>
      </a:hlink>
      <a:folHlink>
        <a:srgbClr val="213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eme1">
  <a:themeElements>
    <a:clrScheme name="Clearmatics Color Scheme">
      <a:dk1>
        <a:srgbClr val="000000"/>
      </a:dk1>
      <a:lt1>
        <a:srgbClr val="FFFFFF"/>
      </a:lt1>
      <a:dk2>
        <a:srgbClr val="4B4E53"/>
      </a:dk2>
      <a:lt2>
        <a:srgbClr val="F8F8F8"/>
      </a:lt2>
      <a:accent1>
        <a:srgbClr val="0D214C"/>
      </a:accent1>
      <a:accent2>
        <a:srgbClr val="213668"/>
      </a:accent2>
      <a:accent3>
        <a:srgbClr val="384F7F"/>
      </a:accent3>
      <a:accent4>
        <a:srgbClr val="5D719C"/>
      </a:accent4>
      <a:accent5>
        <a:srgbClr val="98A3BA"/>
      </a:accent5>
      <a:accent6>
        <a:srgbClr val="FF3333"/>
      </a:accent6>
      <a:hlink>
        <a:srgbClr val="5D719C"/>
      </a:hlink>
      <a:folHlink>
        <a:srgbClr val="213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867A4390-17F6-4F19-BDB4-00FA91FF24B3}" vid="{4D33F3D0-BAD9-450E-ADF9-1C6CBE111011}"/>
    </a:ext>
  </a:extLst>
</a:theme>
</file>

<file path=ppt/theme/theme5.xml><?xml version="1.0" encoding="utf-8"?>
<a:theme xmlns:a="http://schemas.openxmlformats.org/drawingml/2006/main" name="2_Office Theme">
  <a:themeElements>
    <a:clrScheme name="Clearmatics Color Scheme">
      <a:dk1>
        <a:srgbClr val="000000"/>
      </a:dk1>
      <a:lt1>
        <a:srgbClr val="FFFFFF"/>
      </a:lt1>
      <a:dk2>
        <a:srgbClr val="4B4E53"/>
      </a:dk2>
      <a:lt2>
        <a:srgbClr val="F8F8F8"/>
      </a:lt2>
      <a:accent1>
        <a:srgbClr val="0D214C"/>
      </a:accent1>
      <a:accent2>
        <a:srgbClr val="213668"/>
      </a:accent2>
      <a:accent3>
        <a:srgbClr val="384F7F"/>
      </a:accent3>
      <a:accent4>
        <a:srgbClr val="5D719C"/>
      </a:accent4>
      <a:accent5>
        <a:srgbClr val="98A3BA"/>
      </a:accent5>
      <a:accent6>
        <a:srgbClr val="FF3333"/>
      </a:accent6>
      <a:hlink>
        <a:srgbClr val="5D719C"/>
      </a:hlink>
      <a:folHlink>
        <a:srgbClr val="213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HPS Exhibit</Template>
  <TotalTime>34013</TotalTime>
  <Words>1162</Words>
  <Application>Microsoft Office PowerPoint</Application>
  <PresentationFormat>Letter Paper (8.5x11 in)</PresentationFormat>
  <Paragraphs>61</Paragraphs>
  <Slides>7</Slides>
  <Notes>1</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7</vt:i4>
      </vt:variant>
    </vt:vector>
  </HeadingPairs>
  <TitlesOfParts>
    <vt:vector size="19" baseType="lpstr">
      <vt:lpstr>Arial</vt:lpstr>
      <vt:lpstr>Calibri</vt:lpstr>
      <vt:lpstr>Courier New</vt:lpstr>
      <vt:lpstr>Ebrima</vt:lpstr>
      <vt:lpstr>Symbol</vt:lpstr>
      <vt:lpstr>Times New Roman</vt:lpstr>
      <vt:lpstr>Theme1</vt:lpstr>
      <vt:lpstr>1_Theme1</vt:lpstr>
      <vt:lpstr>1_Office Theme</vt:lpstr>
      <vt:lpstr>2_Theme1</vt:lpstr>
      <vt:lpstr>2_Office Theme</vt:lpstr>
      <vt:lpstr>think-cell Slide</vt:lpstr>
      <vt:lpstr>PowerPoint Presentation</vt:lpstr>
      <vt:lpstr>The State of the Rail Industry</vt:lpstr>
      <vt:lpstr>The Ongoing Threat from China</vt:lpstr>
      <vt:lpstr>PowerPoint Presentation</vt:lpstr>
      <vt:lpstr>The Freight RAILCAR ACT – A Commonsense Recovery Solution</vt:lpstr>
      <vt:lpstr>Freight Railcar Modernization Promotes Environmental Efficiency while Upgrading Critical Infrastructure </vt:lpstr>
      <vt:lpstr>Why the Freight RAILCAR Act Should Be Included In a Future Infrastructure Recovery Package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Allen</dc:creator>
  <cp:lastModifiedBy>Kelsey Johnson</cp:lastModifiedBy>
  <cp:revision>239</cp:revision>
  <cp:lastPrinted>2020-02-03T18:22:58Z</cp:lastPrinted>
  <dcterms:created xsi:type="dcterms:W3CDTF">2016-12-14T16:07:11Z</dcterms:created>
  <dcterms:modified xsi:type="dcterms:W3CDTF">2020-08-27T19:30:56Z</dcterms:modified>
</cp:coreProperties>
</file>